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78" r:id="rId6"/>
    <p:sldId id="265" r:id="rId7"/>
    <p:sldId id="500" r:id="rId8"/>
    <p:sldId id="486" r:id="rId9"/>
    <p:sldId id="501" r:id="rId10"/>
    <p:sldId id="487" r:id="rId11"/>
    <p:sldId id="488" r:id="rId12"/>
    <p:sldId id="489" r:id="rId13"/>
    <p:sldId id="490" r:id="rId14"/>
    <p:sldId id="479" r:id="rId15"/>
    <p:sldId id="516" r:id="rId16"/>
    <p:sldId id="520" r:id="rId17"/>
    <p:sldId id="499" r:id="rId18"/>
    <p:sldId id="497" r:id="rId19"/>
    <p:sldId id="271" r:id="rId20"/>
    <p:sldId id="293" r:id="rId21"/>
    <p:sldId id="294" r:id="rId22"/>
    <p:sldId id="519" r:id="rId23"/>
    <p:sldId id="517" r:id="rId24"/>
    <p:sldId id="518" r:id="rId25"/>
    <p:sldId id="267" r:id="rId26"/>
    <p:sldId id="527" r:id="rId27"/>
    <p:sldId id="523" r:id="rId28"/>
    <p:sldId id="521" r:id="rId29"/>
    <p:sldId id="522" r:id="rId30"/>
    <p:sldId id="524" r:id="rId31"/>
    <p:sldId id="525" r:id="rId32"/>
    <p:sldId id="52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F01"/>
    <a:srgbClr val="EF7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70" autoAdjust="0"/>
    <p:restoredTop sz="94660"/>
  </p:normalViewPr>
  <p:slideViewPr>
    <p:cSldViewPr snapToGrid="0">
      <p:cViewPr varScale="1">
        <p:scale>
          <a:sx n="86" d="100"/>
          <a:sy n="86" d="100"/>
        </p:scale>
        <p:origin x="9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9BFDA9-28F8-4FB6-A1EB-CF937E7CD10D}"/>
              </a:ext>
            </a:extLst>
          </p:cNvPr>
          <p:cNvSpPr/>
          <p:nvPr userDrawn="1"/>
        </p:nvSpPr>
        <p:spPr>
          <a:xfrm>
            <a:off x="0" y="0"/>
            <a:ext cx="12192000" cy="6924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512C1E-5A1E-48DC-A091-62DEB093386F}"/>
              </a:ext>
            </a:extLst>
          </p:cNvPr>
          <p:cNvSpPr/>
          <p:nvPr userDrawn="1"/>
        </p:nvSpPr>
        <p:spPr>
          <a:xfrm>
            <a:off x="0" y="6368716"/>
            <a:ext cx="12192000" cy="521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E22D48-AE57-4F5F-9156-45BDA48522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514" y="0"/>
            <a:ext cx="12310226" cy="6924502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FC8CA9-EA18-40FE-8077-3C75D2F299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3868" y="4532800"/>
            <a:ext cx="6846277" cy="14195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69B82B3-54DE-464C-858A-20E227E14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5014" y="3216905"/>
            <a:ext cx="6175131" cy="23876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1CCE6FA-110D-4B9D-8512-5CC17986C4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013" y="5813758"/>
            <a:ext cx="6175132" cy="704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840537-571D-451A-BB11-4DC23901CE9B}"/>
              </a:ext>
            </a:extLst>
          </p:cNvPr>
          <p:cNvSpPr/>
          <p:nvPr userDrawn="1"/>
        </p:nvSpPr>
        <p:spPr>
          <a:xfrm>
            <a:off x="3147237" y="584791"/>
            <a:ext cx="5156791" cy="1286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27B14BA-62EA-48DB-9256-CFADC9C38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8141" y="564031"/>
            <a:ext cx="5245823" cy="164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0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A2299-96D6-4DEA-B106-96DBD356F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E5BBA-E92F-4503-AA3B-A8553BAE6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306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BCFE-91CE-455E-A6D1-B85C50E15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24D91-1460-4426-B0FB-6DA06A391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9A6FB-0D62-4CD9-B125-9E115C6AB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298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4D241-1860-48F0-9A15-33925FCA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B4C49-64A1-426A-BB7A-7726812DF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8A3D90-B69E-49E9-A0F8-F1839C8B3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00C9E8-AD6B-4D1C-A863-E3FA269730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19C588-9148-441C-93CE-3FBAAFBFB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859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C888-64A7-46E5-9223-C416087DF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52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20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3E7975-9050-4E1C-B3FA-248FBE7B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BF879-6D37-4ED9-A54C-4A27B87CF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268BC-3EC6-407E-807A-484BA0828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39E84-A922-4209-8280-B66D3F41260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466BA-147A-424D-B916-EF2F05690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9A0DF-EEB2-435A-A14B-B660EC4E3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0D847B-6F9B-4504-A089-05123EBC0F5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C583A-1AEC-4944-826F-BF0E9A53BC11}"/>
              </a:ext>
            </a:extLst>
          </p:cNvPr>
          <p:cNvSpPr/>
          <p:nvPr userDrawn="1"/>
        </p:nvSpPr>
        <p:spPr>
          <a:xfrm>
            <a:off x="0" y="6311901"/>
            <a:ext cx="12192000" cy="578004"/>
          </a:xfrm>
          <a:prstGeom prst="rect">
            <a:avLst/>
          </a:prstGeom>
          <a:solidFill>
            <a:srgbClr val="3F3B3A"/>
          </a:solidFill>
          <a:ln>
            <a:solidFill>
              <a:srgbClr val="403B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978502-5D52-41F0-A82D-7E14E43AEB1E}"/>
              </a:ext>
            </a:extLst>
          </p:cNvPr>
          <p:cNvSpPr/>
          <p:nvPr userDrawn="1"/>
        </p:nvSpPr>
        <p:spPr>
          <a:xfrm>
            <a:off x="0" y="6265312"/>
            <a:ext cx="12192000" cy="85614"/>
          </a:xfrm>
          <a:prstGeom prst="rect">
            <a:avLst/>
          </a:prstGeom>
          <a:solidFill>
            <a:srgbClr val="F37B21"/>
          </a:solidFill>
          <a:ln>
            <a:solidFill>
              <a:srgbClr val="F37B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BF775A-43BD-4AB4-8E8C-AFA9C3D01C69}"/>
              </a:ext>
            </a:extLst>
          </p:cNvPr>
          <p:cNvSpPr txBox="1"/>
          <p:nvPr userDrawn="1"/>
        </p:nvSpPr>
        <p:spPr>
          <a:xfrm>
            <a:off x="8632725" y="6456337"/>
            <a:ext cx="3254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0FD406-4FFE-42B9-9A28-2200A18644B6}" type="datetime4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 May 2022</a:t>
            </a:fld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|   </a:t>
            </a:r>
            <a:fld id="{D474A669-632C-49A4-BCA4-E751569A9829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9751CE9-FC60-4205-A15A-77D1565EB9F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6323" y="210483"/>
            <a:ext cx="2988052" cy="10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0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9"/>
        </a:buBlip>
        <a:defRPr lang="en-US" sz="2800" kern="1200" dirty="0" smtClean="0">
          <a:solidFill>
            <a:schemeClr val="bg2">
              <a:lumMod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lang="en-US" sz="2400" kern="1200" dirty="0" smtClean="0">
          <a:solidFill>
            <a:schemeClr val="bg2">
              <a:lumMod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lang="en-US" sz="2000" kern="1200" dirty="0" smtClean="0">
          <a:solidFill>
            <a:schemeClr val="bg2">
              <a:lumMod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lang="en-US" sz="1800" kern="1200" dirty="0" smtClean="0">
          <a:solidFill>
            <a:schemeClr val="bg2">
              <a:lumMod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lang="en-GB" sz="1800" kern="1200" dirty="0">
          <a:solidFill>
            <a:schemeClr val="bg2">
              <a:lumMod val="2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microsoft.com/office/2007/relationships/hdphoto" Target="../media/hdphoto9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microsoft.com/office/2007/relationships/hdphoto" Target="../media/hdphoto9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microsoft.com/office/2007/relationships/hdphoto" Target="../media/hdphoto9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microsoft.com/office/2007/relationships/hdphoto" Target="../media/hdphoto9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microsoft.com/office/2007/relationships/hdphoto" Target="../media/hdphoto9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microsoft.com/office/2007/relationships/hdphoto" Target="../media/hdphoto9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jp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FF2E-00A6-4DC0-81B3-3C5864685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9128" y="3216905"/>
            <a:ext cx="6881017" cy="2387600"/>
          </a:xfrm>
        </p:spPr>
        <p:txBody>
          <a:bodyPr/>
          <a:lstStyle/>
          <a:p>
            <a:r>
              <a:rPr lang="en-GB" dirty="0"/>
              <a:t>Palletforce &amp; </a:t>
            </a:r>
            <a:br>
              <a:rPr lang="en-GB" dirty="0"/>
            </a:br>
            <a:r>
              <a:rPr lang="en-GB" dirty="0"/>
              <a:t>[Customer Name]</a:t>
            </a:r>
            <a:br>
              <a:rPr lang="en-GB" dirty="0"/>
            </a:br>
            <a:r>
              <a:rPr lang="en-GB" dirty="0"/>
              <a:t>Partnership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9D0956-A827-4362-B031-E2CF7DBE6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2070" y="5865129"/>
            <a:ext cx="6175132" cy="704000"/>
          </a:xfrm>
        </p:spPr>
        <p:txBody>
          <a:bodyPr/>
          <a:lstStyle/>
          <a:p>
            <a:r>
              <a:rPr lang="en-GB" dirty="0"/>
              <a:t>11th April 2022</a:t>
            </a:r>
          </a:p>
        </p:txBody>
      </p:sp>
    </p:spTree>
    <p:extLst>
      <p:ext uri="{BB962C8B-B14F-4D97-AF65-F5344CB8AC3E}">
        <p14:creationId xmlns:p14="http://schemas.microsoft.com/office/powerpoint/2010/main" val="1222784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A3E77-7A1E-401D-BF89-81ED78BDA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651812"/>
            <a:ext cx="8551382" cy="1991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 Palletforce manages Amazon bookings centrally.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We book deliveries into CARP on your behalf.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We can provide info to help dispute any charge-backs.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CD3CE6-8200-A044-98E0-92706985C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>
                    <a:lumMod val="10000"/>
                  </a:schemeClr>
                </a:solidFill>
              </a:rPr>
              <a:t>Delivering To Amazon</a:t>
            </a:r>
            <a:endParaRPr lang="en-GB" sz="32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5C5F0C-E689-E946-845D-73A9AA42CB34}"/>
              </a:ext>
            </a:extLst>
          </p:cNvPr>
          <p:cNvSpPr/>
          <p:nvPr/>
        </p:nvSpPr>
        <p:spPr>
          <a:xfrm>
            <a:off x="277366" y="435075"/>
            <a:ext cx="7026817" cy="724093"/>
          </a:xfrm>
          <a:prstGeom prst="rect">
            <a:avLst/>
          </a:prstGeom>
          <a:noFill/>
          <a:ln w="38100">
            <a:solidFill>
              <a:srgbClr val="EF74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7400"/>
              </a:solidFill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D95265A-85A8-D444-A7CE-DB39271415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814" y="3822051"/>
            <a:ext cx="9834372" cy="2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38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A3E77-7A1E-401D-BF89-81ED78BDA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064" y="3782297"/>
            <a:ext cx="3919805" cy="166544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900" dirty="0"/>
          </a:p>
          <a:p>
            <a:pPr marL="360363" indent="-360363"/>
            <a:r>
              <a:rPr lang="en-US" sz="2000" dirty="0"/>
              <a:t>Palletforce and its Members operate in 20+ countries.</a:t>
            </a:r>
          </a:p>
          <a:p>
            <a:pPr marL="0" indent="0">
              <a:buNone/>
            </a:pPr>
            <a:endParaRPr lang="en-US" sz="900" dirty="0">
              <a:solidFill>
                <a:schemeClr val="tx1"/>
              </a:solidFill>
            </a:endParaRPr>
          </a:p>
          <a:p>
            <a:pPr marL="317500" indent="-317500"/>
            <a:r>
              <a:rPr lang="en-US" sz="2000" dirty="0">
                <a:solidFill>
                  <a:schemeClr val="tx1"/>
                </a:solidFill>
              </a:rPr>
              <a:t>Cost competitive customs clearance, import and export formalities.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CD3CE6-8200-A044-98E0-92706985C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accent6">
                    <a:lumMod val="10000"/>
                  </a:schemeClr>
                </a:solidFill>
              </a:rPr>
              <a:t>Gateway To Europe</a:t>
            </a:r>
            <a:endParaRPr lang="en-GB" sz="32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5B728-20DB-D54A-9AAB-7ACB5B4BC8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3880" y="1080068"/>
            <a:ext cx="7818120" cy="516367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93FB19-E367-4C47-83A2-F56781271032}"/>
              </a:ext>
            </a:extLst>
          </p:cNvPr>
          <p:cNvSpPr txBox="1"/>
          <p:nvPr/>
        </p:nvSpPr>
        <p:spPr>
          <a:xfrm>
            <a:off x="446314" y="1410260"/>
            <a:ext cx="74471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EF7400"/>
                </a:solidFill>
              </a:rPr>
              <a:t>We connect international trade by providing distribution services throughout Europe </a:t>
            </a:r>
          </a:p>
          <a:p>
            <a:r>
              <a:rPr lang="en-US" sz="2000" b="1" dirty="0">
                <a:solidFill>
                  <a:srgbClr val="EF7400"/>
                </a:solidFill>
              </a:rPr>
              <a:t>and into Asia.</a:t>
            </a:r>
          </a:p>
        </p:txBody>
      </p:sp>
    </p:spTree>
    <p:extLst>
      <p:ext uri="{BB962C8B-B14F-4D97-AF65-F5344CB8AC3E}">
        <p14:creationId xmlns:p14="http://schemas.microsoft.com/office/powerpoint/2010/main" val="1843957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A1CF21D-92B8-5F45-A012-183EB22B60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4" y="76705"/>
            <a:ext cx="12091416" cy="6148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93FB19-E367-4C47-83A2-F56781271032}"/>
              </a:ext>
            </a:extLst>
          </p:cNvPr>
          <p:cNvSpPr txBox="1"/>
          <p:nvPr/>
        </p:nvSpPr>
        <p:spPr>
          <a:xfrm>
            <a:off x="441788" y="4446068"/>
            <a:ext cx="40479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F7400"/>
                </a:solidFill>
              </a:rPr>
              <a:t>The Palletforce distribution process</a:t>
            </a:r>
          </a:p>
        </p:txBody>
      </p:sp>
    </p:spTree>
    <p:extLst>
      <p:ext uri="{BB962C8B-B14F-4D97-AF65-F5344CB8AC3E}">
        <p14:creationId xmlns:p14="http://schemas.microsoft.com/office/powerpoint/2010/main" val="4143852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A3E77-7A1E-401D-BF89-81ED78BDA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2735823"/>
            <a:ext cx="6973696" cy="333579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900" dirty="0"/>
          </a:p>
          <a:p>
            <a:pPr marL="360363" indent="-360363"/>
            <a:r>
              <a:rPr lang="en-US" sz="1800" dirty="0"/>
              <a:t>Our operating model ensures trucks run fully loaded for as long as possible, reducing fuel and emissions.</a:t>
            </a:r>
            <a:endParaRPr lang="en-US" sz="1800" dirty="0">
              <a:solidFill>
                <a:schemeClr val="tx1"/>
              </a:solidFill>
            </a:endParaRPr>
          </a:p>
          <a:p>
            <a:pPr marL="317500" indent="-317500"/>
            <a:r>
              <a:rPr lang="en-US" sz="1800" dirty="0">
                <a:solidFill>
                  <a:schemeClr val="tx1"/>
                </a:solidFill>
              </a:rPr>
              <a:t>We achieve much higher levels of trailer fill than other logistics sectors.</a:t>
            </a:r>
          </a:p>
          <a:p>
            <a:pPr marL="317500" indent="-317500"/>
            <a:r>
              <a:rPr lang="en-US" sz="1800" dirty="0">
                <a:solidFill>
                  <a:schemeClr val="tx1"/>
                </a:solidFill>
              </a:rPr>
              <a:t>Our technology highlights delivery issues and reduces miles associated with re-deliveries.</a:t>
            </a:r>
          </a:p>
          <a:p>
            <a:pPr marL="317500" indent="-317500"/>
            <a:r>
              <a:rPr lang="en-US" sz="1800" dirty="0" err="1">
                <a:solidFill>
                  <a:schemeClr val="tx1"/>
                </a:solidFill>
              </a:rPr>
              <a:t>SuperHub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utilises</a:t>
            </a:r>
            <a:r>
              <a:rPr lang="en-US" sz="1800" dirty="0">
                <a:solidFill>
                  <a:schemeClr val="tx1"/>
                </a:solidFill>
              </a:rPr>
              <a:t> rain-water harvesting, LED lighting and electric vehicle charging.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CD3CE6-8200-A044-98E0-92706985C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>
                    <a:lumMod val="10000"/>
                  </a:schemeClr>
                </a:solidFill>
              </a:rPr>
              <a:t>Sustainable Distribution</a:t>
            </a:r>
            <a:endParaRPr lang="en-GB" sz="32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93FB19-E367-4C47-83A2-F56781271032}"/>
              </a:ext>
            </a:extLst>
          </p:cNvPr>
          <p:cNvSpPr txBox="1"/>
          <p:nvPr/>
        </p:nvSpPr>
        <p:spPr>
          <a:xfrm>
            <a:off x="446314" y="1410260"/>
            <a:ext cx="7447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EF7400"/>
                </a:solidFill>
              </a:rPr>
              <a:t>As a signatory to the UN Global Compact, Palletforce is driven by its core company value of sustainability.</a:t>
            </a:r>
          </a:p>
        </p:txBody>
      </p:sp>
      <p:pic>
        <p:nvPicPr>
          <p:cNvPr id="4" name="Picture 3" descr="A picture containing person, indoor, sport, green&#10;&#10;Description automatically generated">
            <a:extLst>
              <a:ext uri="{FF2B5EF4-FFF2-40B4-BE49-F238E27FC236}">
                <a16:creationId xmlns:a16="http://schemas.microsoft.com/office/drawing/2014/main" id="{45F65888-A676-2A45-BCF0-F0AF229490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966" y="2414016"/>
            <a:ext cx="5787034" cy="385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80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248B67A-F1F6-F640-B1CD-B1EA5D2DE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67" y="17395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>
                    <a:lumMod val="10000"/>
                  </a:schemeClr>
                </a:solidFill>
              </a:rPr>
              <a:t>Corporate Account Portfolio</a:t>
            </a:r>
            <a:endParaRPr lang="en-GB" sz="32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4AB06F-389C-0D43-BCEB-72A5F715FC78}"/>
              </a:ext>
            </a:extLst>
          </p:cNvPr>
          <p:cNvCxnSpPr/>
          <p:nvPr/>
        </p:nvCxnSpPr>
        <p:spPr>
          <a:xfrm>
            <a:off x="364540" y="2801850"/>
            <a:ext cx="114629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D1675-2EB7-D247-A3FF-D658DFFC4DD5}"/>
              </a:ext>
            </a:extLst>
          </p:cNvPr>
          <p:cNvCxnSpPr>
            <a:cxnSpLocks/>
          </p:cNvCxnSpPr>
          <p:nvPr/>
        </p:nvCxnSpPr>
        <p:spPr>
          <a:xfrm>
            <a:off x="4120547" y="2055241"/>
            <a:ext cx="0" cy="35697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E40442-5CCA-8C44-BA18-63F607B965DE}"/>
              </a:ext>
            </a:extLst>
          </p:cNvPr>
          <p:cNvCxnSpPr>
            <a:cxnSpLocks/>
          </p:cNvCxnSpPr>
          <p:nvPr/>
        </p:nvCxnSpPr>
        <p:spPr>
          <a:xfrm>
            <a:off x="7988259" y="2055241"/>
            <a:ext cx="0" cy="35697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815E19-7C86-8A41-9995-1D2C8A89303A}"/>
              </a:ext>
            </a:extLst>
          </p:cNvPr>
          <p:cNvCxnSpPr/>
          <p:nvPr/>
        </p:nvCxnSpPr>
        <p:spPr>
          <a:xfrm>
            <a:off x="364540" y="4570614"/>
            <a:ext cx="114629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1D1F2D76-51C3-DE48-8B26-490A43E2FE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58" y="1844304"/>
            <a:ext cx="2370577" cy="807850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0F045B4C-A006-CA4A-A96B-744F3903D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35" y="3210946"/>
            <a:ext cx="2451100" cy="92710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E855F78-3F31-3346-9089-7316077F84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226" y="4817429"/>
            <a:ext cx="872729" cy="86035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FB5C8F4-109E-BF44-AF30-69D3410524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915" y="1625415"/>
            <a:ext cx="1542977" cy="1050538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low confidence">
            <a:extLst>
              <a:ext uri="{FF2B5EF4-FFF2-40B4-BE49-F238E27FC236}">
                <a16:creationId xmlns:a16="http://schemas.microsoft.com/office/drawing/2014/main" id="{47991E76-FE07-4347-844A-07C3FCDA6D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9618" y="5016495"/>
            <a:ext cx="2018662" cy="462217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62E28655-B1EC-084F-A008-D54E498302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68" y="4812395"/>
            <a:ext cx="3225800" cy="914400"/>
          </a:xfrm>
          <a:prstGeom prst="rect">
            <a:avLst/>
          </a:prstGeom>
        </p:spPr>
      </p:pic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8075F7E9-4C7C-C44A-A62D-D50E128AA9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7150" y="3072414"/>
            <a:ext cx="1795297" cy="1199784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4FC0AC80-B619-AE4E-896A-0F9B876E9A4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6962" y="4657896"/>
            <a:ext cx="1137780" cy="1335311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9ED4EACB-AF26-434A-89F2-2CF4EA331C5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928" y="1619741"/>
            <a:ext cx="1615864" cy="1090966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9405096-6B93-2B4B-A788-A64421C763E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729" y="3231838"/>
            <a:ext cx="2540542" cy="8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17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DDD17DE-DAF8-0240-99E3-5349430D67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2" r="-230"/>
          <a:stretch/>
        </p:blipFill>
        <p:spPr>
          <a:xfrm>
            <a:off x="-16855" y="1801369"/>
            <a:ext cx="12225710" cy="444966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256AF6C-9700-0545-97A1-7D3F05ED25B8}"/>
              </a:ext>
            </a:extLst>
          </p:cNvPr>
          <p:cNvSpPr/>
          <p:nvPr/>
        </p:nvSpPr>
        <p:spPr>
          <a:xfrm>
            <a:off x="208437" y="453229"/>
            <a:ext cx="7241234" cy="713923"/>
          </a:xfrm>
          <a:prstGeom prst="roundRect">
            <a:avLst/>
          </a:prstGeom>
          <a:solidFill>
            <a:srgbClr val="EC740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248B67A-F1F6-F640-B1CD-B1EA5D2DE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0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Award Winning Technology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571266-128E-1545-B2FD-C6986FFBCB31}"/>
              </a:ext>
            </a:extLst>
          </p:cNvPr>
          <p:cNvSpPr/>
          <p:nvPr/>
        </p:nvSpPr>
        <p:spPr>
          <a:xfrm>
            <a:off x="446314" y="2020824"/>
            <a:ext cx="11165464" cy="3843080"/>
          </a:xfrm>
          <a:prstGeom prst="rect">
            <a:avLst/>
          </a:prstGeom>
          <a:noFill/>
          <a:ln w="38100">
            <a:solidFill>
              <a:srgbClr val="EF74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74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9DDEBE-831F-DC48-9F1A-AB220A59B047}"/>
              </a:ext>
            </a:extLst>
          </p:cNvPr>
          <p:cNvSpPr txBox="1"/>
          <p:nvPr/>
        </p:nvSpPr>
        <p:spPr>
          <a:xfrm>
            <a:off x="3277456" y="2372704"/>
            <a:ext cx="82193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/>
              <a:t>Our vision: We will transform logistics into a technology industry.</a:t>
            </a:r>
          </a:p>
        </p:txBody>
      </p:sp>
    </p:spTree>
    <p:extLst>
      <p:ext uri="{BB962C8B-B14F-4D97-AF65-F5344CB8AC3E}">
        <p14:creationId xmlns:p14="http://schemas.microsoft.com/office/powerpoint/2010/main" val="3662510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48FEEA-2574-3046-9854-8848A36DE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>
                    <a:lumMod val="10000"/>
                  </a:schemeClr>
                </a:solidFill>
              </a:rPr>
              <a:t>Alliance Online IT System</a:t>
            </a:r>
            <a:endParaRPr lang="en-GB" sz="32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78516C-40FE-134F-8292-06BC47069243}"/>
              </a:ext>
            </a:extLst>
          </p:cNvPr>
          <p:cNvSpPr txBox="1"/>
          <p:nvPr/>
        </p:nvSpPr>
        <p:spPr>
          <a:xfrm>
            <a:off x="446314" y="1480206"/>
            <a:ext cx="80816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rgbClr val="EF7400"/>
                </a:solidFill>
              </a:rPr>
              <a:t>In-house system, continually developing, which handles the entire pallet lifecycle and integrates seamlessly with customer systems.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CF3D6-DF3A-214D-858E-B06D88042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0248" y="2822321"/>
            <a:ext cx="9840250" cy="2892679"/>
          </a:xfrm>
        </p:spPr>
        <p:txBody>
          <a:bodyPr>
            <a:normAutofit/>
          </a:bodyPr>
          <a:lstStyle/>
          <a:p>
            <a:r>
              <a:rPr lang="en-US" sz="2000" dirty="0"/>
              <a:t> Real time with inter-depot communication.</a:t>
            </a:r>
          </a:p>
          <a:p>
            <a:r>
              <a:rPr lang="en-US" sz="2000" dirty="0"/>
              <a:t> Improves security and efficiency throughout the network.</a:t>
            </a:r>
          </a:p>
          <a:p>
            <a:r>
              <a:rPr lang="en-US" sz="2000" dirty="0"/>
              <a:t> Live track and trace for customers and consignees.</a:t>
            </a:r>
          </a:p>
          <a:p>
            <a:r>
              <a:rPr lang="en-US" sz="2000" dirty="0"/>
              <a:t> Paperless – customer PODs scanned digitally.</a:t>
            </a:r>
          </a:p>
          <a:p>
            <a:r>
              <a:rPr lang="en-US" sz="2000" dirty="0"/>
              <a:t> Automatic customer manifest creation.</a:t>
            </a:r>
          </a:p>
          <a:p>
            <a:r>
              <a:rPr lang="en-US" sz="2000" dirty="0"/>
              <a:t> Offers customers control of their bookings.</a:t>
            </a:r>
          </a:p>
          <a:p>
            <a:r>
              <a:rPr lang="en-US" sz="2000" dirty="0"/>
              <a:t> Complete web-based system.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AA08CA-0890-ED43-918E-E1063AD2B2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85" y="2532888"/>
            <a:ext cx="2989244" cy="371820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A8A4716-B497-ED40-811A-8F35965986A0}"/>
              </a:ext>
            </a:extLst>
          </p:cNvPr>
          <p:cNvSpPr/>
          <p:nvPr/>
        </p:nvSpPr>
        <p:spPr>
          <a:xfrm>
            <a:off x="446314" y="2404872"/>
            <a:ext cx="11404309" cy="3575304"/>
          </a:xfrm>
          <a:prstGeom prst="rect">
            <a:avLst/>
          </a:prstGeom>
          <a:noFill/>
          <a:ln w="57150">
            <a:solidFill>
              <a:srgbClr val="EF7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45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13384D-BDDD-9B45-962C-6F01AB290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928" y="1653871"/>
            <a:ext cx="7680960" cy="1325563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en-US" sz="2000" b="1" dirty="0">
                <a:solidFill>
                  <a:srgbClr val="EF74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Alliance Sense</a:t>
            </a:r>
            <a:endParaRPr lang="en-US" sz="1000" b="1" dirty="0">
              <a:solidFill>
                <a:srgbClr val="EF74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GB" sz="1800" dirty="0">
                <a:solidFill>
                  <a:schemeClr val="accent6">
                    <a:lumMod val="10000"/>
                  </a:schemeClr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only network offering Artificial Intelligence, analysing data from 100,000 tracking events daily to predict potential delivery issues before they happen.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C4A71DC-E403-C74C-9813-7E18598B538A}"/>
              </a:ext>
            </a:extLst>
          </p:cNvPr>
          <p:cNvSpPr txBox="1">
            <a:spLocks/>
          </p:cNvSpPr>
          <p:nvPr/>
        </p:nvSpPr>
        <p:spPr>
          <a:xfrm>
            <a:off x="3995928" y="3303372"/>
            <a:ext cx="768096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GB" sz="2000" b="1" dirty="0">
                <a:solidFill>
                  <a:srgbClr val="EF74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Pallet Selfies</a:t>
            </a:r>
            <a:endParaRPr lang="en-GB" sz="1000" b="1" dirty="0">
              <a:solidFill>
                <a:srgbClr val="EF74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en-GB" sz="1800" dirty="0">
                <a:solidFill>
                  <a:schemeClr val="accent6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Live imaging of every pallet as it passes through to </a:t>
            </a:r>
            <a:r>
              <a:rPr lang="en-GB" sz="1800" dirty="0" err="1">
                <a:solidFill>
                  <a:schemeClr val="accent6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SuperHub</a:t>
            </a:r>
            <a:r>
              <a:rPr lang="en-GB" sz="1800" dirty="0">
                <a:solidFill>
                  <a:schemeClr val="accent6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, combined with instant weighing using patented technology to deliver unrivalled freight visibility.</a:t>
            </a:r>
            <a:endParaRPr lang="en-GB" sz="18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1841E7B-E988-F146-8099-552D9B9945CB}"/>
              </a:ext>
            </a:extLst>
          </p:cNvPr>
          <p:cNvSpPr txBox="1">
            <a:spLocks/>
          </p:cNvSpPr>
          <p:nvPr/>
        </p:nvSpPr>
        <p:spPr>
          <a:xfrm>
            <a:off x="3995928" y="4952873"/>
            <a:ext cx="768096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GB" sz="2000" b="1" dirty="0" err="1">
                <a:solidFill>
                  <a:srgbClr val="EF74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ePOD</a:t>
            </a:r>
            <a:endParaRPr lang="en-GB" sz="1000" b="1" dirty="0">
              <a:solidFill>
                <a:srgbClr val="EF74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en-GB" sz="1800" dirty="0">
                <a:solidFill>
                  <a:schemeClr val="accent6">
                    <a:lumMod val="10000"/>
                  </a:schemeClr>
                </a:solidFill>
                <a:latin typeface="+mn-lt"/>
                <a:cs typeface="Times New Roman" panose="02020603050405020304" pitchFamily="18" charset="0"/>
              </a:rPr>
              <a:t>Contactless and paperless delivery, powering live tracking and providing a wide range of delivery notifications.</a:t>
            </a:r>
            <a:endParaRPr lang="en-GB" sz="1800" dirty="0"/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BE8D99B-9A51-E844-9AEB-79817E87B2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878036" cy="6278436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961DFA1-D164-1446-B76F-843A4C436952}"/>
              </a:ext>
            </a:extLst>
          </p:cNvPr>
          <p:cNvSpPr/>
          <p:nvPr/>
        </p:nvSpPr>
        <p:spPr>
          <a:xfrm>
            <a:off x="208437" y="453229"/>
            <a:ext cx="7241234" cy="713923"/>
          </a:xfrm>
          <a:prstGeom prst="roundRect">
            <a:avLst/>
          </a:prstGeom>
          <a:solidFill>
            <a:srgbClr val="EC740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D965CDE-24EA-FD42-8454-D8F50EFBF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Technology Trident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4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A01C918-540D-0349-9993-C1CB5CE4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>
                    <a:lumMod val="10000"/>
                  </a:schemeClr>
                </a:solidFill>
              </a:rPr>
              <a:t>Super FLTs</a:t>
            </a:r>
            <a:endParaRPr lang="en-GB" sz="32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09B3A4C3-AAE6-564C-AF74-AC5472B380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1742"/>
            <a:ext cx="5486400" cy="34925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A4E71ED-AB43-6347-B66E-6BB17E4941B0}"/>
              </a:ext>
            </a:extLst>
          </p:cNvPr>
          <p:cNvSpPr txBox="1">
            <a:spLocks/>
          </p:cNvSpPr>
          <p:nvPr/>
        </p:nvSpPr>
        <p:spPr>
          <a:xfrm>
            <a:off x="5987578" y="2350162"/>
            <a:ext cx="5750859" cy="3904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>
              <a:lnSpc>
                <a:spcPct val="100000"/>
              </a:lnSpc>
            </a:pPr>
            <a:r>
              <a:rPr lang="en-GB" sz="2000" dirty="0">
                <a:solidFill>
                  <a:schemeClr val="accent6">
                    <a:lumMod val="10000"/>
                  </a:schemeClr>
                </a:solidFill>
              </a:rPr>
              <a:t>Every pallet is weight, scanned, tracked and photographed on unloading and loading.</a:t>
            </a:r>
          </a:p>
          <a:p>
            <a:pPr marL="360363" indent="-360363">
              <a:lnSpc>
                <a:spcPct val="100000"/>
              </a:lnSpc>
            </a:pPr>
            <a:endParaRPr lang="en-GB" sz="2000" dirty="0">
              <a:solidFill>
                <a:schemeClr val="accent6">
                  <a:lumMod val="10000"/>
                </a:schemeClr>
              </a:solidFill>
            </a:endParaRPr>
          </a:p>
          <a:p>
            <a:pPr marL="360363" indent="-360363">
              <a:lnSpc>
                <a:spcPct val="100000"/>
              </a:lnSpc>
            </a:pPr>
            <a:r>
              <a:rPr lang="en-GB" sz="2000" dirty="0">
                <a:solidFill>
                  <a:schemeClr val="accent6">
                    <a:lumMod val="10000"/>
                  </a:schemeClr>
                </a:solidFill>
              </a:rPr>
              <a:t>Customers benefit from real-time visibility, hub tracking and accurate weights – visible in Alliance.</a:t>
            </a:r>
          </a:p>
          <a:p>
            <a:pPr marL="360363" indent="-360363">
              <a:lnSpc>
                <a:spcPct val="100000"/>
              </a:lnSpc>
            </a:pPr>
            <a:endParaRPr lang="en-GB" sz="2000" dirty="0">
              <a:solidFill>
                <a:schemeClr val="accent6">
                  <a:lumMod val="10000"/>
                </a:schemeClr>
              </a:solidFill>
            </a:endParaRPr>
          </a:p>
          <a:p>
            <a:pPr marL="360363" indent="-360363">
              <a:lnSpc>
                <a:spcPct val="100000"/>
              </a:lnSpc>
            </a:pPr>
            <a:r>
              <a:rPr lang="en-GB" sz="2000" dirty="0">
                <a:solidFill>
                  <a:schemeClr val="accent6">
                    <a:lumMod val="10000"/>
                  </a:schemeClr>
                </a:solidFill>
              </a:rPr>
              <a:t>Maximise efficiency and safety as they inform the driver the optimal way to load the trailer.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8ECF62-E0F0-4A41-861F-A64CC8CDF098}"/>
              </a:ext>
            </a:extLst>
          </p:cNvPr>
          <p:cNvSpPr txBox="1"/>
          <p:nvPr/>
        </p:nvSpPr>
        <p:spPr>
          <a:xfrm>
            <a:off x="446314" y="1409471"/>
            <a:ext cx="7447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EF7400"/>
                </a:solidFill>
              </a:rPr>
              <a:t>Exclusive to Palletforce and equipped with unique and patented technology.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6638D0-F015-E848-B267-3E843B3C8974}"/>
              </a:ext>
            </a:extLst>
          </p:cNvPr>
          <p:cNvSpPr/>
          <p:nvPr/>
        </p:nvSpPr>
        <p:spPr>
          <a:xfrm>
            <a:off x="277366" y="435075"/>
            <a:ext cx="7026817" cy="724093"/>
          </a:xfrm>
          <a:prstGeom prst="rect">
            <a:avLst/>
          </a:prstGeom>
          <a:noFill/>
          <a:ln w="38100">
            <a:solidFill>
              <a:srgbClr val="EF74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7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08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A01C918-540D-0349-9993-C1CB5CE4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>
                    <a:lumMod val="10000"/>
                  </a:schemeClr>
                </a:solidFill>
              </a:rPr>
              <a:t>Consignment Visibility</a:t>
            </a:r>
            <a:endParaRPr lang="en-GB" sz="32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8DE73D-6A28-C247-9C26-0652ED721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95" y="1286477"/>
            <a:ext cx="9596438" cy="4974113"/>
          </a:xfrm>
          <a:prstGeom prst="flowChartManualInpu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6702CB-18BD-E449-8023-2ED0C556DFC7}"/>
              </a:ext>
            </a:extLst>
          </p:cNvPr>
          <p:cNvSpPr txBox="1"/>
          <p:nvPr/>
        </p:nvSpPr>
        <p:spPr>
          <a:xfrm>
            <a:off x="446314" y="1371600"/>
            <a:ext cx="2660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7F01"/>
                </a:solidFill>
              </a:rPr>
              <a:t>Track &amp; Trace</a:t>
            </a:r>
          </a:p>
        </p:txBody>
      </p:sp>
    </p:spTree>
    <p:extLst>
      <p:ext uri="{BB962C8B-B14F-4D97-AF65-F5344CB8AC3E}">
        <p14:creationId xmlns:p14="http://schemas.microsoft.com/office/powerpoint/2010/main" val="1338899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18550FA-E008-B340-A212-EBBF81EFD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>
                    <a:lumMod val="10000"/>
                  </a:schemeClr>
                </a:solidFill>
              </a:rPr>
              <a:t>Operating Board</a:t>
            </a:r>
            <a:endParaRPr lang="en-GB" sz="32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92875A-C5BE-4747-99B3-7DC638D166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553" y="3944738"/>
            <a:ext cx="6874156" cy="2135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28037C-9A64-A94E-B023-7FB2627C2C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553" y="1627054"/>
            <a:ext cx="8612893" cy="2119886"/>
          </a:xfrm>
          <a:prstGeom prst="rect">
            <a:avLst/>
          </a:prstGeom>
        </p:spPr>
      </p:pic>
      <p:pic>
        <p:nvPicPr>
          <p:cNvPr id="3" name="Picture 2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31BD1990-1EA0-584A-886A-0197A275B6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5056" y="3958915"/>
            <a:ext cx="1461055" cy="11305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A59E9F-1366-1D42-A327-9488DBCC61EA}"/>
              </a:ext>
            </a:extLst>
          </p:cNvPr>
          <p:cNvSpPr/>
          <p:nvPr/>
        </p:nvSpPr>
        <p:spPr>
          <a:xfrm>
            <a:off x="8895056" y="5195777"/>
            <a:ext cx="1474381" cy="8778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A1407B-220E-7E44-BCFC-D464FE9D2085}"/>
              </a:ext>
            </a:extLst>
          </p:cNvPr>
          <p:cNvSpPr txBox="1"/>
          <p:nvPr/>
        </p:nvSpPr>
        <p:spPr>
          <a:xfrm>
            <a:off x="9012013" y="5357694"/>
            <a:ext cx="12404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KATE LOVATT</a:t>
            </a:r>
          </a:p>
          <a:p>
            <a:pPr algn="ctr"/>
            <a:endParaRPr lang="en-US" sz="600" b="1" dirty="0"/>
          </a:p>
          <a:p>
            <a:pPr algn="ctr"/>
            <a:r>
              <a:rPr lang="en-US" sz="1000" dirty="0"/>
              <a:t>IT Director</a:t>
            </a:r>
          </a:p>
        </p:txBody>
      </p:sp>
    </p:spTree>
    <p:extLst>
      <p:ext uri="{BB962C8B-B14F-4D97-AF65-F5344CB8AC3E}">
        <p14:creationId xmlns:p14="http://schemas.microsoft.com/office/powerpoint/2010/main" val="3079393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A01C918-540D-0349-9993-C1CB5CE4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7F01"/>
                </a:solidFill>
              </a:rPr>
              <a:t>Consignment Notifications</a:t>
            </a:r>
            <a:endParaRPr lang="en-GB" sz="3200" b="1" dirty="0">
              <a:solidFill>
                <a:srgbClr val="FF7F0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BB5C71-10F5-394B-890F-18686842C7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3152" y="1271015"/>
            <a:ext cx="3363575" cy="496887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BB4F94-1E0C-6C44-A109-78F0B709A027}"/>
              </a:ext>
            </a:extLst>
          </p:cNvPr>
          <p:cNvSpPr txBox="1">
            <a:spLocks/>
          </p:cNvSpPr>
          <p:nvPr/>
        </p:nvSpPr>
        <p:spPr>
          <a:xfrm>
            <a:off x="446314" y="1642268"/>
            <a:ext cx="6228806" cy="1622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solidFill>
                  <a:schemeClr val="accent6">
                    <a:lumMod val="10000"/>
                  </a:schemeClr>
                </a:solidFill>
              </a:rPr>
              <a:t>Notifications are available at every stage, including:</a:t>
            </a:r>
          </a:p>
          <a:p>
            <a:pPr marL="360363" indent="-360363">
              <a:lnSpc>
                <a:spcPct val="100000"/>
              </a:lnSpc>
            </a:pPr>
            <a:r>
              <a:rPr lang="en-GB" sz="1800" dirty="0">
                <a:solidFill>
                  <a:schemeClr val="accent6">
                    <a:lumMod val="10000"/>
                  </a:schemeClr>
                </a:solidFill>
              </a:rPr>
              <a:t>Spotlight reports on Alliance.</a:t>
            </a:r>
          </a:p>
          <a:p>
            <a:pPr marL="360363" indent="-360363">
              <a:lnSpc>
                <a:spcPct val="100000"/>
              </a:lnSpc>
            </a:pPr>
            <a:r>
              <a:rPr lang="en-GB" sz="1800" dirty="0">
                <a:solidFill>
                  <a:schemeClr val="accent6">
                    <a:lumMod val="10000"/>
                  </a:schemeClr>
                </a:solidFill>
              </a:rPr>
              <a:t>Damage scans provide notes against consignments.</a:t>
            </a:r>
          </a:p>
          <a:p>
            <a:pPr marL="360363" indent="-360363">
              <a:lnSpc>
                <a:spcPct val="100000"/>
              </a:lnSpc>
            </a:pPr>
            <a:r>
              <a:rPr lang="en-GB" sz="1800" dirty="0">
                <a:solidFill>
                  <a:schemeClr val="accent6">
                    <a:lumMod val="10000"/>
                  </a:schemeClr>
                </a:solidFill>
              </a:rPr>
              <a:t>Trunking alerts and management.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7443F1-5501-A54D-93F6-DF9FD8269136}"/>
              </a:ext>
            </a:extLst>
          </p:cNvPr>
          <p:cNvSpPr txBox="1">
            <a:spLocks/>
          </p:cNvSpPr>
          <p:nvPr/>
        </p:nvSpPr>
        <p:spPr>
          <a:xfrm>
            <a:off x="446314" y="3671447"/>
            <a:ext cx="6228806" cy="1622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solidFill>
                  <a:schemeClr val="accent6">
                    <a:lumMod val="10000"/>
                  </a:schemeClr>
                </a:solidFill>
              </a:rPr>
              <a:t>Real time event driven alerts, available via SMS, Twitter, App and Alliance:</a:t>
            </a:r>
          </a:p>
          <a:p>
            <a:pPr marL="360363" indent="-360363">
              <a:lnSpc>
                <a:spcPct val="100000"/>
              </a:lnSpc>
            </a:pPr>
            <a:r>
              <a:rPr lang="en-GB" sz="1800" dirty="0">
                <a:solidFill>
                  <a:schemeClr val="accent6">
                    <a:lumMod val="10000"/>
                  </a:schemeClr>
                </a:solidFill>
              </a:rPr>
              <a:t>Arrival at the </a:t>
            </a:r>
            <a:r>
              <a:rPr lang="en-GB" sz="1800" dirty="0" err="1">
                <a:solidFill>
                  <a:schemeClr val="accent6">
                    <a:lumMod val="10000"/>
                  </a:schemeClr>
                </a:solidFill>
              </a:rPr>
              <a:t>SuperHub</a:t>
            </a:r>
            <a:r>
              <a:rPr lang="en-GB" sz="1800" dirty="0">
                <a:solidFill>
                  <a:schemeClr val="accent6">
                    <a:lumMod val="10000"/>
                  </a:schemeClr>
                </a:solidFill>
              </a:rPr>
              <a:t>.</a:t>
            </a:r>
          </a:p>
          <a:p>
            <a:pPr marL="360363" indent="-360363">
              <a:lnSpc>
                <a:spcPct val="100000"/>
              </a:lnSpc>
            </a:pPr>
            <a:r>
              <a:rPr lang="en-GB" sz="1800" dirty="0">
                <a:solidFill>
                  <a:schemeClr val="accent6">
                    <a:lumMod val="10000"/>
                  </a:schemeClr>
                </a:solidFill>
              </a:rPr>
              <a:t>Scanned to delivery vehicle.</a:t>
            </a:r>
          </a:p>
          <a:p>
            <a:pPr marL="360363" indent="-360363">
              <a:lnSpc>
                <a:spcPct val="100000"/>
              </a:lnSpc>
            </a:pPr>
            <a:r>
              <a:rPr lang="en-GB" sz="1800" dirty="0" err="1">
                <a:solidFill>
                  <a:schemeClr val="accent6">
                    <a:lumMod val="10000"/>
                  </a:schemeClr>
                </a:solidFill>
              </a:rPr>
              <a:t>En</a:t>
            </a:r>
            <a:r>
              <a:rPr lang="en-GB" sz="1800" dirty="0">
                <a:solidFill>
                  <a:schemeClr val="accent6">
                    <a:lumMod val="10000"/>
                  </a:schemeClr>
                </a:solidFill>
              </a:rPr>
              <a:t> route to location.</a:t>
            </a:r>
          </a:p>
          <a:p>
            <a:pPr marL="360363" indent="-360363">
              <a:lnSpc>
                <a:spcPct val="100000"/>
              </a:lnSpc>
            </a:pPr>
            <a:r>
              <a:rPr lang="en-GB" sz="1800" dirty="0">
                <a:solidFill>
                  <a:schemeClr val="accent6">
                    <a:lumMod val="10000"/>
                  </a:schemeClr>
                </a:solidFill>
              </a:rPr>
              <a:t>Delivered and proof of delivery.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4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A01C918-540D-0349-9993-C1CB5CE4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chemeClr val="accent6">
                    <a:lumMod val="10000"/>
                  </a:schemeClr>
                </a:solidFill>
              </a:rPr>
              <a:t>ePOD</a:t>
            </a:r>
            <a:r>
              <a:rPr lang="en-US" sz="3200" b="1" dirty="0">
                <a:solidFill>
                  <a:schemeClr val="accent6">
                    <a:lumMod val="10000"/>
                  </a:schemeClr>
                </a:solidFill>
              </a:rPr>
              <a:t> – Instant POD</a:t>
            </a:r>
            <a:endParaRPr lang="en-GB" sz="32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22752-220B-4B40-9CB1-DAF15AD32A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9345" y="875785"/>
            <a:ext cx="7397495" cy="5272601"/>
          </a:xfrm>
          <a:prstGeom prst="flowChartManualInput">
            <a:avLst/>
          </a:prstGeom>
        </p:spPr>
      </p:pic>
    </p:spTree>
    <p:extLst>
      <p:ext uri="{BB962C8B-B14F-4D97-AF65-F5344CB8AC3E}">
        <p14:creationId xmlns:p14="http://schemas.microsoft.com/office/powerpoint/2010/main" val="2489087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6474685-F792-054B-A38C-58BBA290CF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82697"/>
            <a:ext cx="12192000" cy="29718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ECD974-6568-4D49-A3DB-31DBBAC28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578728"/>
            <a:ext cx="11303726" cy="4703990"/>
          </a:xfrm>
        </p:spPr>
        <p:txBody>
          <a:bodyPr>
            <a:normAutofit/>
          </a:bodyPr>
          <a:lstStyle/>
          <a:p>
            <a:pPr marL="317500" indent="-317500"/>
            <a:r>
              <a:rPr lang="en-US" sz="1800" dirty="0"/>
              <a:t>Enabling a strong bond between the network and its members, offering our customers confidence that any potential operational issues are identified and resolved.</a:t>
            </a:r>
          </a:p>
          <a:p>
            <a:pPr marL="317500" indent="-317500"/>
            <a:r>
              <a:rPr lang="en-US" sz="1800" dirty="0"/>
              <a:t>Supporting depots to successfully and consistently grow their input through fantastic performance and service, managing the risk and capacity of members, maintaining strong communication, auditing and managing member performance regularly.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F787349-70CF-E047-8003-D5CC6CCE5EDF}"/>
              </a:ext>
            </a:extLst>
          </p:cNvPr>
          <p:cNvSpPr/>
          <p:nvPr/>
        </p:nvSpPr>
        <p:spPr>
          <a:xfrm>
            <a:off x="208437" y="453229"/>
            <a:ext cx="7241234" cy="713923"/>
          </a:xfrm>
          <a:prstGeom prst="roundRect">
            <a:avLst/>
          </a:prstGeom>
          <a:solidFill>
            <a:srgbClr val="EC740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D05B84-15E5-354B-AA9F-FCBDE4436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The Network Team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89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A01C918-540D-0349-9993-C1CB5CE4B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7F01"/>
                </a:solidFill>
              </a:rPr>
              <a:t>EV Cargo</a:t>
            </a:r>
            <a:endParaRPr lang="en-GB" sz="3200" b="1" dirty="0">
              <a:solidFill>
                <a:srgbClr val="FF7F0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BB4F94-1E0C-6C44-A109-78F0B709A027}"/>
              </a:ext>
            </a:extLst>
          </p:cNvPr>
          <p:cNvSpPr txBox="1">
            <a:spLocks/>
          </p:cNvSpPr>
          <p:nvPr/>
        </p:nvSpPr>
        <p:spPr>
          <a:xfrm>
            <a:off x="446314" y="1642268"/>
            <a:ext cx="7875752" cy="1622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solidFill>
                  <a:schemeClr val="accent6">
                    <a:lumMod val="10000"/>
                  </a:schemeClr>
                </a:solidFill>
              </a:rPr>
              <a:t>EV Cargo is a technology-enabled supply chain management and logistics execution platform, which manages supply chains for the world’s leading brands.</a:t>
            </a:r>
            <a:endParaRPr lang="en-GB" sz="1800" dirty="0">
              <a:solidFill>
                <a:schemeClr val="accent6">
                  <a:lumMod val="1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7443F1-5501-A54D-93F6-DF9FD8269136}"/>
              </a:ext>
            </a:extLst>
          </p:cNvPr>
          <p:cNvSpPr txBox="1">
            <a:spLocks/>
          </p:cNvSpPr>
          <p:nvPr/>
        </p:nvSpPr>
        <p:spPr>
          <a:xfrm>
            <a:off x="446313" y="3068169"/>
            <a:ext cx="8298817" cy="2441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>
              <a:lnSpc>
                <a:spcPct val="100000"/>
              </a:lnSpc>
            </a:pPr>
            <a:r>
              <a:rPr lang="en-GB" sz="1800" dirty="0">
                <a:solidFill>
                  <a:schemeClr val="accent6">
                    <a:lumMod val="10000"/>
                  </a:schemeClr>
                </a:solidFill>
              </a:rPr>
              <a:t>Global logistics provider with over 3,000 customers and £1.2 billion revenue.</a:t>
            </a:r>
          </a:p>
          <a:p>
            <a:pPr marL="360363" indent="-360363">
              <a:lnSpc>
                <a:spcPct val="100000"/>
              </a:lnSpc>
            </a:pPr>
            <a:r>
              <a:rPr lang="en-GB" sz="1800" dirty="0">
                <a:solidFill>
                  <a:schemeClr val="accent6">
                    <a:lumMod val="10000"/>
                  </a:schemeClr>
                </a:solidFill>
              </a:rPr>
              <a:t>Regional hubs in Dubai, Hong Kong, London and Singapore.</a:t>
            </a:r>
          </a:p>
          <a:p>
            <a:pPr marL="360363" indent="-360363">
              <a:lnSpc>
                <a:spcPct val="100000"/>
              </a:lnSpc>
            </a:pPr>
            <a:r>
              <a:rPr lang="en-GB" sz="1800" dirty="0">
                <a:solidFill>
                  <a:schemeClr val="accent6">
                    <a:lumMod val="10000"/>
                  </a:schemeClr>
                </a:solidFill>
              </a:rPr>
              <a:t>Offices in 24 countries with operations in over 150.</a:t>
            </a:r>
          </a:p>
          <a:p>
            <a:pPr marL="360363" indent="-360363">
              <a:lnSpc>
                <a:spcPct val="100000"/>
              </a:lnSpc>
            </a:pPr>
            <a:r>
              <a:rPr lang="en-GB" sz="1800" dirty="0">
                <a:solidFill>
                  <a:schemeClr val="accent6">
                    <a:lumMod val="10000"/>
                  </a:schemeClr>
                </a:solidFill>
              </a:rPr>
              <a:t>Operating segments: air &amp; sea freight, road freight and contract logistics along with associated technology services.</a:t>
            </a:r>
          </a:p>
          <a:p>
            <a:pPr marL="360363" indent="-360363">
              <a:lnSpc>
                <a:spcPct val="100000"/>
              </a:lnSpc>
            </a:pPr>
            <a:r>
              <a:rPr lang="en-GB" sz="1800" dirty="0">
                <a:solidFill>
                  <a:schemeClr val="accent6">
                    <a:lumMod val="10000"/>
                  </a:schemeClr>
                </a:solidFill>
              </a:rPr>
              <a:t>End-to-end solutions enable the secure and sustainable international movement of goods, data and funds.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accent6">
                  <a:lumMod val="10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3E37BA-3D4A-DCF4-37AF-B3DAC82B26F2}"/>
              </a:ext>
            </a:extLst>
          </p:cNvPr>
          <p:cNvGrpSpPr/>
          <p:nvPr/>
        </p:nvGrpSpPr>
        <p:grpSpPr>
          <a:xfrm>
            <a:off x="9938566" y="2011126"/>
            <a:ext cx="1677189" cy="589980"/>
            <a:chOff x="9194608" y="2581620"/>
            <a:chExt cx="1677189" cy="589980"/>
          </a:xfrm>
        </p:grpSpPr>
        <p:pic>
          <p:nvPicPr>
            <p:cNvPr id="6" name="Graphic 5" descr="Freight with solid fill">
              <a:extLst>
                <a:ext uri="{FF2B5EF4-FFF2-40B4-BE49-F238E27FC236}">
                  <a16:creationId xmlns:a16="http://schemas.microsoft.com/office/drawing/2014/main" id="{E91FECC7-4BB5-5202-4A8E-E79A38C19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194608" y="2668366"/>
              <a:ext cx="450000" cy="450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A633EA-7794-526A-FCA0-85F07D12EF17}"/>
                </a:ext>
              </a:extLst>
            </p:cNvPr>
            <p:cNvSpPr/>
            <p:nvPr/>
          </p:nvSpPr>
          <p:spPr>
            <a:xfrm>
              <a:off x="9855363" y="2581620"/>
              <a:ext cx="1016434" cy="5899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dirty="0">
                  <a:solidFill>
                    <a:schemeClr val="tx1"/>
                  </a:solidFill>
                </a:rPr>
                <a:t>&gt;295,000 TEU of sea freight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2671930-018C-C524-474C-E3C276DAD41B}"/>
              </a:ext>
            </a:extLst>
          </p:cNvPr>
          <p:cNvGrpSpPr/>
          <p:nvPr/>
        </p:nvGrpSpPr>
        <p:grpSpPr>
          <a:xfrm>
            <a:off x="9927808" y="2601106"/>
            <a:ext cx="1687947" cy="589980"/>
            <a:chOff x="9585026" y="3969702"/>
            <a:chExt cx="1687947" cy="589980"/>
          </a:xfrm>
        </p:grpSpPr>
        <p:pic>
          <p:nvPicPr>
            <p:cNvPr id="11" name="Graphic 10" descr="Aeroplane with solid fill">
              <a:extLst>
                <a:ext uri="{FF2B5EF4-FFF2-40B4-BE49-F238E27FC236}">
                  <a16:creationId xmlns:a16="http://schemas.microsoft.com/office/drawing/2014/main" id="{4388E28C-5041-717C-BC4B-255CA58E2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585026" y="4039511"/>
              <a:ext cx="450362" cy="45036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F4F90D-72C3-8E3A-871C-A69E5DA9E15A}"/>
                </a:ext>
              </a:extLst>
            </p:cNvPr>
            <p:cNvSpPr/>
            <p:nvPr/>
          </p:nvSpPr>
          <p:spPr>
            <a:xfrm>
              <a:off x="10256539" y="3969702"/>
              <a:ext cx="1016434" cy="5899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dirty="0">
                  <a:solidFill>
                    <a:schemeClr val="accent2"/>
                  </a:solidFill>
                </a:rPr>
                <a:t>&gt;55m Kg of air freight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D699BDB-20CE-44C4-1E56-F119772DB785}"/>
              </a:ext>
            </a:extLst>
          </p:cNvPr>
          <p:cNvGrpSpPr/>
          <p:nvPr/>
        </p:nvGrpSpPr>
        <p:grpSpPr>
          <a:xfrm>
            <a:off x="9942288" y="3138214"/>
            <a:ext cx="1783723" cy="589980"/>
            <a:chOff x="9580599" y="5411812"/>
            <a:chExt cx="1783723" cy="589980"/>
          </a:xfrm>
        </p:grpSpPr>
        <p:pic>
          <p:nvPicPr>
            <p:cNvPr id="13" name="Graphic 12" descr="Truck with solid fill">
              <a:extLst>
                <a:ext uri="{FF2B5EF4-FFF2-40B4-BE49-F238E27FC236}">
                  <a16:creationId xmlns:a16="http://schemas.microsoft.com/office/drawing/2014/main" id="{64946319-5CAC-7169-CC4F-08730495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80599" y="5481621"/>
              <a:ext cx="450362" cy="45036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18C0499-EE94-BFD3-78F6-F1E4574153DB}"/>
                </a:ext>
              </a:extLst>
            </p:cNvPr>
            <p:cNvSpPr/>
            <p:nvPr/>
          </p:nvSpPr>
          <p:spPr>
            <a:xfrm>
              <a:off x="10237631" y="5411812"/>
              <a:ext cx="1126691" cy="5899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&gt;500k loads of FTL road freight</a:t>
              </a:r>
            </a:p>
          </p:txBody>
        </p:sp>
      </p:grpSp>
      <p:pic>
        <p:nvPicPr>
          <p:cNvPr id="15" name="Graphic 14" descr="Programmer female with solid fill">
            <a:extLst>
              <a:ext uri="{FF2B5EF4-FFF2-40B4-BE49-F238E27FC236}">
                <a16:creationId xmlns:a16="http://schemas.microsoft.com/office/drawing/2014/main" id="{70F8A678-6653-7E0A-2267-6BCC127E8F6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24541" y="3869117"/>
            <a:ext cx="422715" cy="42271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B246105-5415-6322-D127-FC126C02E39E}"/>
              </a:ext>
            </a:extLst>
          </p:cNvPr>
          <p:cNvSpPr/>
          <p:nvPr/>
        </p:nvSpPr>
        <p:spPr>
          <a:xfrm>
            <a:off x="10609312" y="3781066"/>
            <a:ext cx="1176034" cy="589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&gt;20,000 operatives use our software</a:t>
            </a:r>
          </a:p>
        </p:txBody>
      </p:sp>
      <p:pic>
        <p:nvPicPr>
          <p:cNvPr id="18" name="Graphic 17" descr="Group of people with solid fill">
            <a:extLst>
              <a:ext uri="{FF2B5EF4-FFF2-40B4-BE49-F238E27FC236}">
                <a16:creationId xmlns:a16="http://schemas.microsoft.com/office/drawing/2014/main" id="{F761D467-6C93-5782-A7AA-8C8B08A9B8A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38566" y="4574925"/>
            <a:ext cx="422715" cy="42271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6636B2D-C1B7-CF24-396D-098EABEA079D}"/>
              </a:ext>
            </a:extLst>
          </p:cNvPr>
          <p:cNvSpPr/>
          <p:nvPr/>
        </p:nvSpPr>
        <p:spPr>
          <a:xfrm>
            <a:off x="10604639" y="4491292"/>
            <a:ext cx="1064171" cy="589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>
                <a:solidFill>
                  <a:schemeClr val="accent2"/>
                </a:solidFill>
              </a:rPr>
              <a:t>&gt;2,300 supply chain professionals</a:t>
            </a:r>
          </a:p>
        </p:txBody>
      </p:sp>
      <p:pic>
        <p:nvPicPr>
          <p:cNvPr id="20" name="Graphic 19" descr="Document with solid fill">
            <a:extLst>
              <a:ext uri="{FF2B5EF4-FFF2-40B4-BE49-F238E27FC236}">
                <a16:creationId xmlns:a16="http://schemas.microsoft.com/office/drawing/2014/main" id="{7E93EA61-47CD-552B-EDDE-DF21F7DB858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46092" y="5202519"/>
            <a:ext cx="422715" cy="42271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BCE450E-3752-4632-94E8-CFA44ED37C7E}"/>
              </a:ext>
            </a:extLst>
          </p:cNvPr>
          <p:cNvSpPr/>
          <p:nvPr/>
        </p:nvSpPr>
        <p:spPr>
          <a:xfrm>
            <a:off x="10609312" y="5118886"/>
            <a:ext cx="1176035" cy="589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>
                <a:solidFill>
                  <a:schemeClr val="accent2"/>
                </a:solidFill>
              </a:rPr>
              <a:t>&gt;3.9m orders managed</a:t>
            </a:r>
          </a:p>
        </p:txBody>
      </p:sp>
    </p:spTree>
    <p:extLst>
      <p:ext uri="{BB962C8B-B14F-4D97-AF65-F5344CB8AC3E}">
        <p14:creationId xmlns:p14="http://schemas.microsoft.com/office/powerpoint/2010/main" val="3469384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F787349-70CF-E047-8003-D5CC6CCE5EDF}"/>
              </a:ext>
            </a:extLst>
          </p:cNvPr>
          <p:cNvSpPr/>
          <p:nvPr/>
        </p:nvSpPr>
        <p:spPr>
          <a:xfrm>
            <a:off x="208437" y="453229"/>
            <a:ext cx="7241234" cy="713923"/>
          </a:xfrm>
          <a:prstGeom prst="roundRect">
            <a:avLst/>
          </a:prstGeom>
          <a:solidFill>
            <a:srgbClr val="EC740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D05B84-15E5-354B-AA9F-FCBDE4436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Contact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E38ACFD-06E7-D948-AC1B-40FB90EED5B3}"/>
              </a:ext>
            </a:extLst>
          </p:cNvPr>
          <p:cNvSpPr txBox="1">
            <a:spLocks/>
          </p:cNvSpPr>
          <p:nvPr/>
        </p:nvSpPr>
        <p:spPr>
          <a:xfrm>
            <a:off x="446314" y="1673600"/>
            <a:ext cx="4629120" cy="1608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800" b="1" dirty="0"/>
              <a:t>Palletforce Commercial Team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600" dirty="0" err="1">
                <a:solidFill>
                  <a:schemeClr val="accent6">
                    <a:lumMod val="10000"/>
                  </a:schemeClr>
                </a:solidFill>
              </a:rPr>
              <a:t>info@Palletforce.com</a:t>
            </a:r>
            <a:endParaRPr lang="en-GB" sz="1600" dirty="0">
              <a:solidFill>
                <a:schemeClr val="accent6">
                  <a:lumMod val="1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600" dirty="0">
                <a:solidFill>
                  <a:schemeClr val="accent6">
                    <a:lumMod val="10000"/>
                  </a:schemeClr>
                </a:solidFill>
              </a:rPr>
              <a:t>01283 539392</a:t>
            </a:r>
          </a:p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A598F3-BECE-6E40-B31A-5A591651C948}"/>
              </a:ext>
            </a:extLst>
          </p:cNvPr>
          <p:cNvSpPr/>
          <p:nvPr/>
        </p:nvSpPr>
        <p:spPr>
          <a:xfrm>
            <a:off x="446314" y="3848648"/>
            <a:ext cx="2162338" cy="2406931"/>
          </a:xfrm>
          <a:prstGeom prst="rect">
            <a:avLst/>
          </a:prstGeom>
          <a:solidFill>
            <a:srgbClr val="EF7400"/>
          </a:solidFill>
          <a:ln w="57150">
            <a:solidFill>
              <a:srgbClr val="EF7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B903B4B-7B34-AC46-A19E-B37BB73FBBB8}"/>
              </a:ext>
            </a:extLst>
          </p:cNvPr>
          <p:cNvSpPr txBox="1">
            <a:spLocks/>
          </p:cNvSpPr>
          <p:nvPr/>
        </p:nvSpPr>
        <p:spPr>
          <a:xfrm>
            <a:off x="491500" y="4049275"/>
            <a:ext cx="2406256" cy="312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Palletforce </a:t>
            </a:r>
            <a:r>
              <a:rPr lang="en-GB" sz="1400" dirty="0" err="1">
                <a:solidFill>
                  <a:schemeClr val="bg1"/>
                </a:solidFill>
              </a:rPr>
              <a:t>SuperHub</a:t>
            </a:r>
            <a:r>
              <a:rPr lang="en-GB" sz="1400" dirty="0">
                <a:solidFill>
                  <a:schemeClr val="bg1"/>
                </a:solidFill>
              </a:rPr>
              <a:t>,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Callister Way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Centrum West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Burton upon Trent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DE14 2SY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 err="1">
                <a:solidFill>
                  <a:schemeClr val="bg1"/>
                </a:solidFill>
              </a:rPr>
              <a:t>Palletforce.com</a:t>
            </a:r>
            <a:endParaRPr lang="en-GB" sz="1400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096D02-7146-3548-86D9-AE153FB63CCD}"/>
              </a:ext>
            </a:extLst>
          </p:cNvPr>
          <p:cNvGrpSpPr/>
          <p:nvPr/>
        </p:nvGrpSpPr>
        <p:grpSpPr>
          <a:xfrm>
            <a:off x="2745071" y="5801162"/>
            <a:ext cx="1385140" cy="366034"/>
            <a:chOff x="10529534" y="2322576"/>
            <a:chExt cx="1385140" cy="366034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2BC9433-4B61-5C49-8461-74F6D0BB1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9534" y="2322576"/>
              <a:ext cx="426484" cy="361950"/>
            </a:xfrm>
            <a:prstGeom prst="rect">
              <a:avLst/>
            </a:prstGeom>
          </p:spPr>
        </p:pic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4B2C2247-D96D-8440-A68B-0FECB9F24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6019" y="2322576"/>
              <a:ext cx="361950" cy="361950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D5318191-6DEE-A243-BB61-7F368ED89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79883" y="2326660"/>
              <a:ext cx="534791" cy="361950"/>
            </a:xfrm>
            <a:prstGeom prst="rect">
              <a:avLst/>
            </a:prstGeom>
          </p:spPr>
        </p:pic>
      </p:grpSp>
      <p:pic>
        <p:nvPicPr>
          <p:cNvPr id="5" name="Picture 4" descr="A large orange truck drives down the road&#10;&#10;Description automatically generated with low confidence">
            <a:extLst>
              <a:ext uri="{FF2B5EF4-FFF2-40B4-BE49-F238E27FC236}">
                <a16:creationId xmlns:a16="http://schemas.microsoft.com/office/drawing/2014/main" id="{F082EF2D-A53D-D644-94E1-E0C137ACC1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029" y="2270589"/>
            <a:ext cx="6756971" cy="398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05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F787349-70CF-E047-8003-D5CC6CCE5EDF}"/>
              </a:ext>
            </a:extLst>
          </p:cNvPr>
          <p:cNvSpPr/>
          <p:nvPr/>
        </p:nvSpPr>
        <p:spPr>
          <a:xfrm>
            <a:off x="208437" y="453229"/>
            <a:ext cx="7241234" cy="713923"/>
          </a:xfrm>
          <a:prstGeom prst="roundRect">
            <a:avLst/>
          </a:prstGeom>
          <a:solidFill>
            <a:srgbClr val="EC740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D05B84-15E5-354B-AA9F-FCBDE4436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Contact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E38ACFD-06E7-D948-AC1B-40FB90EED5B3}"/>
              </a:ext>
            </a:extLst>
          </p:cNvPr>
          <p:cNvSpPr txBox="1">
            <a:spLocks/>
          </p:cNvSpPr>
          <p:nvPr/>
        </p:nvSpPr>
        <p:spPr>
          <a:xfrm>
            <a:off x="446314" y="1673600"/>
            <a:ext cx="3792523" cy="1608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800" b="1" dirty="0"/>
              <a:t>Simon Bradbury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600" dirty="0">
                <a:solidFill>
                  <a:srgbClr val="EF7400"/>
                </a:solidFill>
              </a:rPr>
              <a:t>Sales Director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600" dirty="0" err="1">
                <a:solidFill>
                  <a:schemeClr val="accent6">
                    <a:lumMod val="10000"/>
                  </a:schemeClr>
                </a:solidFill>
              </a:rPr>
              <a:t>Simon.Bradbury@Palletforce.com</a:t>
            </a:r>
            <a:endParaRPr lang="en-GB" sz="1600" dirty="0">
              <a:solidFill>
                <a:schemeClr val="accent6">
                  <a:lumMod val="10000"/>
                </a:schemeClr>
              </a:solidFill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600" dirty="0">
                <a:solidFill>
                  <a:schemeClr val="accent6">
                    <a:lumMod val="10000"/>
                  </a:schemeClr>
                </a:solidFill>
              </a:rPr>
              <a:t>07867 977122</a:t>
            </a:r>
          </a:p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A598F3-BECE-6E40-B31A-5A591651C948}"/>
              </a:ext>
            </a:extLst>
          </p:cNvPr>
          <p:cNvSpPr/>
          <p:nvPr/>
        </p:nvSpPr>
        <p:spPr>
          <a:xfrm>
            <a:off x="446314" y="3848648"/>
            <a:ext cx="2162338" cy="2406931"/>
          </a:xfrm>
          <a:prstGeom prst="rect">
            <a:avLst/>
          </a:prstGeom>
          <a:solidFill>
            <a:srgbClr val="EF7400"/>
          </a:solidFill>
          <a:ln w="57150">
            <a:solidFill>
              <a:srgbClr val="EF7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B903B4B-7B34-AC46-A19E-B37BB73FBBB8}"/>
              </a:ext>
            </a:extLst>
          </p:cNvPr>
          <p:cNvSpPr txBox="1">
            <a:spLocks/>
          </p:cNvSpPr>
          <p:nvPr/>
        </p:nvSpPr>
        <p:spPr>
          <a:xfrm>
            <a:off x="491500" y="4049275"/>
            <a:ext cx="2406256" cy="312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Palletforce </a:t>
            </a:r>
            <a:r>
              <a:rPr lang="en-GB" sz="1400" dirty="0" err="1">
                <a:solidFill>
                  <a:schemeClr val="bg1"/>
                </a:solidFill>
              </a:rPr>
              <a:t>SuperHub</a:t>
            </a:r>
            <a:r>
              <a:rPr lang="en-GB" sz="1400" dirty="0">
                <a:solidFill>
                  <a:schemeClr val="bg1"/>
                </a:solidFill>
              </a:rPr>
              <a:t>,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Callister Way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Centrum West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Burton upon Trent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DE14 2SY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 err="1">
                <a:solidFill>
                  <a:schemeClr val="bg1"/>
                </a:solidFill>
              </a:rPr>
              <a:t>Palletforce.com</a:t>
            </a:r>
            <a:endParaRPr lang="en-GB" sz="1400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096D02-7146-3548-86D9-AE153FB63CCD}"/>
              </a:ext>
            </a:extLst>
          </p:cNvPr>
          <p:cNvGrpSpPr/>
          <p:nvPr/>
        </p:nvGrpSpPr>
        <p:grpSpPr>
          <a:xfrm>
            <a:off x="2745071" y="5801162"/>
            <a:ext cx="1385140" cy="366034"/>
            <a:chOff x="10529534" y="2322576"/>
            <a:chExt cx="1385140" cy="366034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2BC9433-4B61-5C49-8461-74F6D0BB1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9534" y="2322576"/>
              <a:ext cx="426484" cy="361950"/>
            </a:xfrm>
            <a:prstGeom prst="rect">
              <a:avLst/>
            </a:prstGeom>
          </p:spPr>
        </p:pic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4B2C2247-D96D-8440-A68B-0FECB9F24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6019" y="2322576"/>
              <a:ext cx="361950" cy="361950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D5318191-6DEE-A243-BB61-7F368ED89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79883" y="2326660"/>
              <a:ext cx="534791" cy="361950"/>
            </a:xfrm>
            <a:prstGeom prst="rect">
              <a:avLst/>
            </a:prstGeom>
          </p:spPr>
        </p:pic>
      </p:grpSp>
      <p:pic>
        <p:nvPicPr>
          <p:cNvPr id="18" name="Picture 17" descr="A large orange truck drives down the road&#10;&#10;Description automatically generated with low confidence">
            <a:extLst>
              <a:ext uri="{FF2B5EF4-FFF2-40B4-BE49-F238E27FC236}">
                <a16:creationId xmlns:a16="http://schemas.microsoft.com/office/drawing/2014/main" id="{E7947761-DBCB-F94E-9FC9-5B785F792B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029" y="2270589"/>
            <a:ext cx="6756971" cy="398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86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F787349-70CF-E047-8003-D5CC6CCE5EDF}"/>
              </a:ext>
            </a:extLst>
          </p:cNvPr>
          <p:cNvSpPr/>
          <p:nvPr/>
        </p:nvSpPr>
        <p:spPr>
          <a:xfrm>
            <a:off x="208437" y="453229"/>
            <a:ext cx="7241234" cy="713923"/>
          </a:xfrm>
          <a:prstGeom prst="roundRect">
            <a:avLst/>
          </a:prstGeom>
          <a:solidFill>
            <a:srgbClr val="EC740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D05B84-15E5-354B-AA9F-FCBDE4436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Contact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E38ACFD-06E7-D948-AC1B-40FB90EED5B3}"/>
              </a:ext>
            </a:extLst>
          </p:cNvPr>
          <p:cNvSpPr txBox="1">
            <a:spLocks/>
          </p:cNvSpPr>
          <p:nvPr/>
        </p:nvSpPr>
        <p:spPr>
          <a:xfrm>
            <a:off x="446314" y="1673600"/>
            <a:ext cx="4629120" cy="1608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800" b="1" dirty="0"/>
              <a:t>Emma Thompson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600" dirty="0">
                <a:solidFill>
                  <a:srgbClr val="EF7400"/>
                </a:solidFill>
              </a:rPr>
              <a:t>Commercial Development Manager - Midlands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600" dirty="0" err="1">
                <a:solidFill>
                  <a:schemeClr val="accent6">
                    <a:lumMod val="10000"/>
                  </a:schemeClr>
                </a:solidFill>
              </a:rPr>
              <a:t>Emma.Thompson@Palletforce.com</a:t>
            </a:r>
            <a:endParaRPr lang="en-GB" sz="1600" dirty="0">
              <a:solidFill>
                <a:schemeClr val="accent6">
                  <a:lumMod val="10000"/>
                </a:schemeClr>
              </a:solidFill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600" dirty="0">
                <a:solidFill>
                  <a:schemeClr val="accent6">
                    <a:lumMod val="10000"/>
                  </a:schemeClr>
                </a:solidFill>
              </a:rPr>
              <a:t>07912 598668</a:t>
            </a:r>
          </a:p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A598F3-BECE-6E40-B31A-5A591651C948}"/>
              </a:ext>
            </a:extLst>
          </p:cNvPr>
          <p:cNvSpPr/>
          <p:nvPr/>
        </p:nvSpPr>
        <p:spPr>
          <a:xfrm>
            <a:off x="446314" y="3848648"/>
            <a:ext cx="2162338" cy="2406931"/>
          </a:xfrm>
          <a:prstGeom prst="rect">
            <a:avLst/>
          </a:prstGeom>
          <a:solidFill>
            <a:srgbClr val="EF7400"/>
          </a:solidFill>
          <a:ln w="57150">
            <a:solidFill>
              <a:srgbClr val="EF7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B903B4B-7B34-AC46-A19E-B37BB73FBBB8}"/>
              </a:ext>
            </a:extLst>
          </p:cNvPr>
          <p:cNvSpPr txBox="1">
            <a:spLocks/>
          </p:cNvSpPr>
          <p:nvPr/>
        </p:nvSpPr>
        <p:spPr>
          <a:xfrm>
            <a:off x="491500" y="4049275"/>
            <a:ext cx="2406256" cy="312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Palletforce </a:t>
            </a:r>
            <a:r>
              <a:rPr lang="en-GB" sz="1400" dirty="0" err="1">
                <a:solidFill>
                  <a:schemeClr val="bg1"/>
                </a:solidFill>
              </a:rPr>
              <a:t>SuperHub</a:t>
            </a:r>
            <a:r>
              <a:rPr lang="en-GB" sz="1400" dirty="0">
                <a:solidFill>
                  <a:schemeClr val="bg1"/>
                </a:solidFill>
              </a:rPr>
              <a:t>,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Callister Way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Centrum West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Burton upon Trent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DE14 2SY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 err="1">
                <a:solidFill>
                  <a:schemeClr val="bg1"/>
                </a:solidFill>
              </a:rPr>
              <a:t>Palletforce.com</a:t>
            </a:r>
            <a:endParaRPr lang="en-GB" sz="1400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096D02-7146-3548-86D9-AE153FB63CCD}"/>
              </a:ext>
            </a:extLst>
          </p:cNvPr>
          <p:cNvGrpSpPr/>
          <p:nvPr/>
        </p:nvGrpSpPr>
        <p:grpSpPr>
          <a:xfrm>
            <a:off x="2745071" y="5801162"/>
            <a:ext cx="1385140" cy="366034"/>
            <a:chOff x="10529534" y="2322576"/>
            <a:chExt cx="1385140" cy="366034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2BC9433-4B61-5C49-8461-74F6D0BB1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9534" y="2322576"/>
              <a:ext cx="426484" cy="361950"/>
            </a:xfrm>
            <a:prstGeom prst="rect">
              <a:avLst/>
            </a:prstGeom>
          </p:spPr>
        </p:pic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4B2C2247-D96D-8440-A68B-0FECB9F24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6019" y="2322576"/>
              <a:ext cx="361950" cy="361950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D5318191-6DEE-A243-BB61-7F368ED89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79883" y="2326660"/>
              <a:ext cx="534791" cy="361950"/>
            </a:xfrm>
            <a:prstGeom prst="rect">
              <a:avLst/>
            </a:prstGeom>
          </p:spPr>
        </p:pic>
      </p:grpSp>
      <p:pic>
        <p:nvPicPr>
          <p:cNvPr id="5" name="Picture 4" descr="A large orange truck drives down the road&#10;&#10;Description automatically generated with low confidence">
            <a:extLst>
              <a:ext uri="{FF2B5EF4-FFF2-40B4-BE49-F238E27FC236}">
                <a16:creationId xmlns:a16="http://schemas.microsoft.com/office/drawing/2014/main" id="{F082EF2D-A53D-D644-94E1-E0C137ACC1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029" y="2270589"/>
            <a:ext cx="6756971" cy="398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05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F787349-70CF-E047-8003-D5CC6CCE5EDF}"/>
              </a:ext>
            </a:extLst>
          </p:cNvPr>
          <p:cNvSpPr/>
          <p:nvPr/>
        </p:nvSpPr>
        <p:spPr>
          <a:xfrm>
            <a:off x="208437" y="453229"/>
            <a:ext cx="7241234" cy="713923"/>
          </a:xfrm>
          <a:prstGeom prst="roundRect">
            <a:avLst/>
          </a:prstGeom>
          <a:solidFill>
            <a:srgbClr val="EC740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D05B84-15E5-354B-AA9F-FCBDE4436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Contact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E38ACFD-06E7-D948-AC1B-40FB90EED5B3}"/>
              </a:ext>
            </a:extLst>
          </p:cNvPr>
          <p:cNvSpPr txBox="1">
            <a:spLocks/>
          </p:cNvSpPr>
          <p:nvPr/>
        </p:nvSpPr>
        <p:spPr>
          <a:xfrm>
            <a:off x="446314" y="1673600"/>
            <a:ext cx="4629120" cy="1608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800" b="1" dirty="0"/>
              <a:t>Luke Nixon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600" dirty="0">
                <a:solidFill>
                  <a:srgbClr val="EF7400"/>
                </a:solidFill>
              </a:rPr>
              <a:t>Commercial Development Manager - North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600" dirty="0" err="1">
                <a:solidFill>
                  <a:schemeClr val="accent6">
                    <a:lumMod val="10000"/>
                  </a:schemeClr>
                </a:solidFill>
              </a:rPr>
              <a:t>Luke.Nixon@Palletforce.com</a:t>
            </a:r>
            <a:endParaRPr lang="en-GB" sz="1600" dirty="0">
              <a:solidFill>
                <a:schemeClr val="accent6">
                  <a:lumMod val="10000"/>
                </a:schemeClr>
              </a:solidFill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600" dirty="0">
                <a:solidFill>
                  <a:schemeClr val="accent6">
                    <a:lumMod val="10000"/>
                  </a:schemeClr>
                </a:solidFill>
              </a:rPr>
              <a:t>07958 324895</a:t>
            </a:r>
          </a:p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A598F3-BECE-6E40-B31A-5A591651C948}"/>
              </a:ext>
            </a:extLst>
          </p:cNvPr>
          <p:cNvSpPr/>
          <p:nvPr/>
        </p:nvSpPr>
        <p:spPr>
          <a:xfrm>
            <a:off x="446314" y="3848648"/>
            <a:ext cx="2162338" cy="2406931"/>
          </a:xfrm>
          <a:prstGeom prst="rect">
            <a:avLst/>
          </a:prstGeom>
          <a:solidFill>
            <a:srgbClr val="EF7400"/>
          </a:solidFill>
          <a:ln w="57150">
            <a:solidFill>
              <a:srgbClr val="EF7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B903B4B-7B34-AC46-A19E-B37BB73FBBB8}"/>
              </a:ext>
            </a:extLst>
          </p:cNvPr>
          <p:cNvSpPr txBox="1">
            <a:spLocks/>
          </p:cNvSpPr>
          <p:nvPr/>
        </p:nvSpPr>
        <p:spPr>
          <a:xfrm>
            <a:off x="491500" y="4049275"/>
            <a:ext cx="2406256" cy="312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Palletforce </a:t>
            </a:r>
            <a:r>
              <a:rPr lang="en-GB" sz="1400" dirty="0" err="1">
                <a:solidFill>
                  <a:schemeClr val="bg1"/>
                </a:solidFill>
              </a:rPr>
              <a:t>SuperHub</a:t>
            </a:r>
            <a:r>
              <a:rPr lang="en-GB" sz="1400" dirty="0">
                <a:solidFill>
                  <a:schemeClr val="bg1"/>
                </a:solidFill>
              </a:rPr>
              <a:t>,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Callister Way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Centrum West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Burton upon Trent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DE14 2SY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 err="1">
                <a:solidFill>
                  <a:schemeClr val="bg1"/>
                </a:solidFill>
              </a:rPr>
              <a:t>Palletforce.com</a:t>
            </a:r>
            <a:endParaRPr lang="en-GB" sz="1400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096D02-7146-3548-86D9-AE153FB63CCD}"/>
              </a:ext>
            </a:extLst>
          </p:cNvPr>
          <p:cNvGrpSpPr/>
          <p:nvPr/>
        </p:nvGrpSpPr>
        <p:grpSpPr>
          <a:xfrm>
            <a:off x="2745071" y="5801162"/>
            <a:ext cx="1385140" cy="366034"/>
            <a:chOff x="10529534" y="2322576"/>
            <a:chExt cx="1385140" cy="366034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2BC9433-4B61-5C49-8461-74F6D0BB1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9534" y="2322576"/>
              <a:ext cx="426484" cy="361950"/>
            </a:xfrm>
            <a:prstGeom prst="rect">
              <a:avLst/>
            </a:prstGeom>
          </p:spPr>
        </p:pic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4B2C2247-D96D-8440-A68B-0FECB9F24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6019" y="2322576"/>
              <a:ext cx="361950" cy="361950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D5318191-6DEE-A243-BB61-7F368ED89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79883" y="2326660"/>
              <a:ext cx="534791" cy="361950"/>
            </a:xfrm>
            <a:prstGeom prst="rect">
              <a:avLst/>
            </a:prstGeom>
          </p:spPr>
        </p:pic>
      </p:grpSp>
      <p:pic>
        <p:nvPicPr>
          <p:cNvPr id="5" name="Picture 4" descr="A large orange truck drives down the road&#10;&#10;Description automatically generated with low confidence">
            <a:extLst>
              <a:ext uri="{FF2B5EF4-FFF2-40B4-BE49-F238E27FC236}">
                <a16:creationId xmlns:a16="http://schemas.microsoft.com/office/drawing/2014/main" id="{F082EF2D-A53D-D644-94E1-E0C137ACC1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029" y="2270589"/>
            <a:ext cx="6756971" cy="398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37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F787349-70CF-E047-8003-D5CC6CCE5EDF}"/>
              </a:ext>
            </a:extLst>
          </p:cNvPr>
          <p:cNvSpPr/>
          <p:nvPr/>
        </p:nvSpPr>
        <p:spPr>
          <a:xfrm>
            <a:off x="208437" y="453229"/>
            <a:ext cx="7241234" cy="713923"/>
          </a:xfrm>
          <a:prstGeom prst="roundRect">
            <a:avLst/>
          </a:prstGeom>
          <a:solidFill>
            <a:srgbClr val="EC740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D05B84-15E5-354B-AA9F-FCBDE4436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Contact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E38ACFD-06E7-D948-AC1B-40FB90EED5B3}"/>
              </a:ext>
            </a:extLst>
          </p:cNvPr>
          <p:cNvSpPr txBox="1">
            <a:spLocks/>
          </p:cNvSpPr>
          <p:nvPr/>
        </p:nvSpPr>
        <p:spPr>
          <a:xfrm>
            <a:off x="446314" y="1673600"/>
            <a:ext cx="4629120" cy="1608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800" b="1" dirty="0"/>
              <a:t>Jon Norris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600" dirty="0">
                <a:solidFill>
                  <a:srgbClr val="EF7400"/>
                </a:solidFill>
              </a:rPr>
              <a:t>Commercial Development Manager - South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600" dirty="0" err="1">
                <a:solidFill>
                  <a:schemeClr val="accent6">
                    <a:lumMod val="10000"/>
                  </a:schemeClr>
                </a:solidFill>
              </a:rPr>
              <a:t>Jon.Norris@Palletforce.com</a:t>
            </a:r>
            <a:endParaRPr lang="en-GB" sz="1600" dirty="0">
              <a:solidFill>
                <a:schemeClr val="accent6">
                  <a:lumMod val="10000"/>
                </a:schemeClr>
              </a:solidFill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600" dirty="0">
                <a:solidFill>
                  <a:schemeClr val="accent6">
                    <a:lumMod val="10000"/>
                  </a:schemeClr>
                </a:solidFill>
              </a:rPr>
              <a:t>07522 551189</a:t>
            </a:r>
          </a:p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A598F3-BECE-6E40-B31A-5A591651C948}"/>
              </a:ext>
            </a:extLst>
          </p:cNvPr>
          <p:cNvSpPr/>
          <p:nvPr/>
        </p:nvSpPr>
        <p:spPr>
          <a:xfrm>
            <a:off x="446314" y="3848648"/>
            <a:ext cx="2162338" cy="2406931"/>
          </a:xfrm>
          <a:prstGeom prst="rect">
            <a:avLst/>
          </a:prstGeom>
          <a:solidFill>
            <a:srgbClr val="EF7400"/>
          </a:solidFill>
          <a:ln w="57150">
            <a:solidFill>
              <a:srgbClr val="EF7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B903B4B-7B34-AC46-A19E-B37BB73FBBB8}"/>
              </a:ext>
            </a:extLst>
          </p:cNvPr>
          <p:cNvSpPr txBox="1">
            <a:spLocks/>
          </p:cNvSpPr>
          <p:nvPr/>
        </p:nvSpPr>
        <p:spPr>
          <a:xfrm>
            <a:off x="491500" y="4049275"/>
            <a:ext cx="2406256" cy="312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Palletforce </a:t>
            </a:r>
            <a:r>
              <a:rPr lang="en-GB" sz="1400" dirty="0" err="1">
                <a:solidFill>
                  <a:schemeClr val="bg1"/>
                </a:solidFill>
              </a:rPr>
              <a:t>SuperHub</a:t>
            </a:r>
            <a:r>
              <a:rPr lang="en-GB" sz="1400" dirty="0">
                <a:solidFill>
                  <a:schemeClr val="bg1"/>
                </a:solidFill>
              </a:rPr>
              <a:t>,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Callister Way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Centrum West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Burton upon Trent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DE14 2SY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 err="1">
                <a:solidFill>
                  <a:schemeClr val="bg1"/>
                </a:solidFill>
              </a:rPr>
              <a:t>Palletforce.com</a:t>
            </a:r>
            <a:endParaRPr lang="en-GB" sz="1400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096D02-7146-3548-86D9-AE153FB63CCD}"/>
              </a:ext>
            </a:extLst>
          </p:cNvPr>
          <p:cNvGrpSpPr/>
          <p:nvPr/>
        </p:nvGrpSpPr>
        <p:grpSpPr>
          <a:xfrm>
            <a:off x="2745071" y="5801162"/>
            <a:ext cx="1385140" cy="366034"/>
            <a:chOff x="10529534" y="2322576"/>
            <a:chExt cx="1385140" cy="366034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2BC9433-4B61-5C49-8461-74F6D0BB1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9534" y="2322576"/>
              <a:ext cx="426484" cy="361950"/>
            </a:xfrm>
            <a:prstGeom prst="rect">
              <a:avLst/>
            </a:prstGeom>
          </p:spPr>
        </p:pic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4B2C2247-D96D-8440-A68B-0FECB9F24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6019" y="2322576"/>
              <a:ext cx="361950" cy="361950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D5318191-6DEE-A243-BB61-7F368ED89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79883" y="2326660"/>
              <a:ext cx="534791" cy="361950"/>
            </a:xfrm>
            <a:prstGeom prst="rect">
              <a:avLst/>
            </a:prstGeom>
          </p:spPr>
        </p:pic>
      </p:grpSp>
      <p:pic>
        <p:nvPicPr>
          <p:cNvPr id="5" name="Picture 4" descr="A large orange truck drives down the road&#10;&#10;Description automatically generated with low confidence">
            <a:extLst>
              <a:ext uri="{FF2B5EF4-FFF2-40B4-BE49-F238E27FC236}">
                <a16:creationId xmlns:a16="http://schemas.microsoft.com/office/drawing/2014/main" id="{F082EF2D-A53D-D644-94E1-E0C137ACC1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029" y="2270589"/>
            <a:ext cx="6756971" cy="398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19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F787349-70CF-E047-8003-D5CC6CCE5EDF}"/>
              </a:ext>
            </a:extLst>
          </p:cNvPr>
          <p:cNvSpPr/>
          <p:nvPr/>
        </p:nvSpPr>
        <p:spPr>
          <a:xfrm>
            <a:off x="208437" y="453229"/>
            <a:ext cx="7241234" cy="713923"/>
          </a:xfrm>
          <a:prstGeom prst="roundRect">
            <a:avLst/>
          </a:prstGeom>
          <a:solidFill>
            <a:srgbClr val="EC740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D05B84-15E5-354B-AA9F-FCBDE4436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Contact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E38ACFD-06E7-D948-AC1B-40FB90EED5B3}"/>
              </a:ext>
            </a:extLst>
          </p:cNvPr>
          <p:cNvSpPr txBox="1">
            <a:spLocks/>
          </p:cNvSpPr>
          <p:nvPr/>
        </p:nvSpPr>
        <p:spPr>
          <a:xfrm>
            <a:off x="446314" y="1673600"/>
            <a:ext cx="4629120" cy="1608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800" b="1" dirty="0"/>
              <a:t>Sue Wheatley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600" dirty="0">
                <a:solidFill>
                  <a:srgbClr val="EF7400"/>
                </a:solidFill>
              </a:rPr>
              <a:t>Sales Admin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600" dirty="0" err="1">
                <a:solidFill>
                  <a:schemeClr val="accent6">
                    <a:lumMod val="10000"/>
                  </a:schemeClr>
                </a:solidFill>
              </a:rPr>
              <a:t>Sue.Wheatley@Palletforce.com</a:t>
            </a:r>
            <a:endParaRPr lang="en-GB" sz="1600" dirty="0">
              <a:solidFill>
                <a:schemeClr val="accent6">
                  <a:lumMod val="10000"/>
                </a:schemeClr>
              </a:solidFill>
            </a:endParaRP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600" dirty="0">
                <a:solidFill>
                  <a:schemeClr val="accent6">
                    <a:lumMod val="10000"/>
                  </a:schemeClr>
                </a:solidFill>
              </a:rPr>
              <a:t>01283 741769</a:t>
            </a:r>
          </a:p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A598F3-BECE-6E40-B31A-5A591651C948}"/>
              </a:ext>
            </a:extLst>
          </p:cNvPr>
          <p:cNvSpPr/>
          <p:nvPr/>
        </p:nvSpPr>
        <p:spPr>
          <a:xfrm>
            <a:off x="446314" y="3848648"/>
            <a:ext cx="2162338" cy="2406931"/>
          </a:xfrm>
          <a:prstGeom prst="rect">
            <a:avLst/>
          </a:prstGeom>
          <a:solidFill>
            <a:srgbClr val="EF7400"/>
          </a:solidFill>
          <a:ln w="57150">
            <a:solidFill>
              <a:srgbClr val="EF7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B903B4B-7B34-AC46-A19E-B37BB73FBBB8}"/>
              </a:ext>
            </a:extLst>
          </p:cNvPr>
          <p:cNvSpPr txBox="1">
            <a:spLocks/>
          </p:cNvSpPr>
          <p:nvPr/>
        </p:nvSpPr>
        <p:spPr>
          <a:xfrm>
            <a:off x="491500" y="4049275"/>
            <a:ext cx="2406256" cy="312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Palletforce </a:t>
            </a:r>
            <a:r>
              <a:rPr lang="en-GB" sz="1400" dirty="0" err="1">
                <a:solidFill>
                  <a:schemeClr val="bg1"/>
                </a:solidFill>
              </a:rPr>
              <a:t>SuperHub</a:t>
            </a:r>
            <a:r>
              <a:rPr lang="en-GB" sz="1400" dirty="0">
                <a:solidFill>
                  <a:schemeClr val="bg1"/>
                </a:solidFill>
              </a:rPr>
              <a:t>,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Callister Way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Centrum West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Burton upon Trent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>
                <a:solidFill>
                  <a:schemeClr val="bg1"/>
                </a:solidFill>
              </a:rPr>
              <a:t>DE14 2SY</a:t>
            </a:r>
          </a:p>
          <a:p>
            <a:pPr marL="0" indent="0">
              <a:lnSpc>
                <a:spcPct val="100000"/>
              </a:lnSpc>
              <a:buFontTx/>
              <a:buNone/>
            </a:pPr>
            <a:r>
              <a:rPr lang="en-GB" sz="1400" dirty="0" err="1">
                <a:solidFill>
                  <a:schemeClr val="bg1"/>
                </a:solidFill>
              </a:rPr>
              <a:t>Palletforce.com</a:t>
            </a:r>
            <a:endParaRPr lang="en-GB" sz="1400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096D02-7146-3548-86D9-AE153FB63CCD}"/>
              </a:ext>
            </a:extLst>
          </p:cNvPr>
          <p:cNvGrpSpPr/>
          <p:nvPr/>
        </p:nvGrpSpPr>
        <p:grpSpPr>
          <a:xfrm>
            <a:off x="2745071" y="5801162"/>
            <a:ext cx="1385140" cy="366034"/>
            <a:chOff x="10529534" y="2322576"/>
            <a:chExt cx="1385140" cy="366034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82BC9433-4B61-5C49-8461-74F6D0BB1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9534" y="2322576"/>
              <a:ext cx="426484" cy="361950"/>
            </a:xfrm>
            <a:prstGeom prst="rect">
              <a:avLst/>
            </a:prstGeom>
          </p:spPr>
        </p:pic>
        <p:pic>
          <p:nvPicPr>
            <p:cNvPr id="17" name="Picture 16" descr="Logo, icon&#10;&#10;Description automatically generated">
              <a:extLst>
                <a:ext uri="{FF2B5EF4-FFF2-40B4-BE49-F238E27FC236}">
                  <a16:creationId xmlns:a16="http://schemas.microsoft.com/office/drawing/2014/main" id="{4B2C2247-D96D-8440-A68B-0FECB9F24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6019" y="2322576"/>
              <a:ext cx="361950" cy="361950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D5318191-6DEE-A243-BB61-7F368ED89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79883" y="2326660"/>
              <a:ext cx="534791" cy="361950"/>
            </a:xfrm>
            <a:prstGeom prst="rect">
              <a:avLst/>
            </a:prstGeom>
          </p:spPr>
        </p:pic>
      </p:grpSp>
      <p:pic>
        <p:nvPicPr>
          <p:cNvPr id="5" name="Picture 4" descr="A large orange truck drives down the road&#10;&#10;Description automatically generated with low confidence">
            <a:extLst>
              <a:ext uri="{FF2B5EF4-FFF2-40B4-BE49-F238E27FC236}">
                <a16:creationId xmlns:a16="http://schemas.microsoft.com/office/drawing/2014/main" id="{F082EF2D-A53D-D644-94E1-E0C137ACC1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029" y="2270589"/>
            <a:ext cx="6756971" cy="398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3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warehouse, several&#10;&#10;Description automatically generated">
            <a:extLst>
              <a:ext uri="{FF2B5EF4-FFF2-40B4-BE49-F238E27FC236}">
                <a16:creationId xmlns:a16="http://schemas.microsoft.com/office/drawing/2014/main" id="{5D2A1F7C-6A11-E247-838C-9FA0101C19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437" y="1472971"/>
            <a:ext cx="5126804" cy="358921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2E082F-FD23-AD41-B52B-569A024B0B02}"/>
              </a:ext>
            </a:extLst>
          </p:cNvPr>
          <p:cNvSpPr txBox="1">
            <a:spLocks/>
          </p:cNvSpPr>
          <p:nvPr/>
        </p:nvSpPr>
        <p:spPr>
          <a:xfrm>
            <a:off x="6372855" y="1855308"/>
            <a:ext cx="5411603" cy="2752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Palletforce was formed in 2001, with 36 founding members and handled just over 500 pallets on its first night.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800" dirty="0">
              <a:solidFill>
                <a:schemeClr val="tx1"/>
              </a:solidFill>
            </a:endParaRPr>
          </a:p>
          <a:p>
            <a:pPr marL="360363" indent="-360363"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Today we have a multi award-winning network of 120 members, operating from 150 UK depots, collecting and delivering to every UK postcode every day.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C9FCFD0-E530-FD45-B015-382CEE29C412}"/>
              </a:ext>
            </a:extLst>
          </p:cNvPr>
          <p:cNvSpPr/>
          <p:nvPr/>
        </p:nvSpPr>
        <p:spPr>
          <a:xfrm>
            <a:off x="208437" y="453229"/>
            <a:ext cx="7241234" cy="713923"/>
          </a:xfrm>
          <a:prstGeom prst="roundRect">
            <a:avLst/>
          </a:prstGeom>
          <a:solidFill>
            <a:srgbClr val="EC740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46236E-2037-8148-BC50-23C78C2D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Market Leaders For 20 Years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103523F1-01C0-2344-943D-70FA18E571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043" y="5372449"/>
            <a:ext cx="1142320" cy="797113"/>
          </a:xfrm>
          <a:prstGeom prst="rect">
            <a:avLst/>
          </a:prstGeom>
        </p:spPr>
      </p:pic>
      <p:pic>
        <p:nvPicPr>
          <p:cNvPr id="6" name="Picture 5" descr="Qr code&#10;&#10;Description automatically generated with medium confidence">
            <a:extLst>
              <a:ext uri="{FF2B5EF4-FFF2-40B4-BE49-F238E27FC236}">
                <a16:creationId xmlns:a16="http://schemas.microsoft.com/office/drawing/2014/main" id="{6A2B13F1-D84A-2E4E-9D64-A559BE9D39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9021" y="5372449"/>
            <a:ext cx="1142320" cy="797114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E8897DF-EBA6-F14E-8D76-82FFF6B73B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090" y="5416646"/>
            <a:ext cx="4012151" cy="667622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A1593DD4-AF84-FD43-9346-E014CE29EDB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2173" y="5478685"/>
            <a:ext cx="969609" cy="605623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DC3BEB40-3E27-1D45-83CE-C3B24ED083F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810" y="5234219"/>
            <a:ext cx="893582" cy="8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50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562D469-F8C5-3B47-AEB3-B66F9FB4F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738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>
                    <a:lumMod val="10000"/>
                  </a:schemeClr>
                </a:solidFill>
              </a:rPr>
              <a:t>Where Are We Now?</a:t>
            </a:r>
            <a:endParaRPr lang="en-GB" sz="32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3" name="Picture 2" descr="A picture containing text, sky, orange, way&#10;&#10;Description automatically generated">
            <a:extLst>
              <a:ext uri="{FF2B5EF4-FFF2-40B4-BE49-F238E27FC236}">
                <a16:creationId xmlns:a16="http://schemas.microsoft.com/office/drawing/2014/main" id="{87CD0978-94DF-AF4D-99B3-DA90ECA513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2182" y="1686012"/>
            <a:ext cx="8589818" cy="42476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EB02A59-7F8E-DE4D-9BC4-5D83EB496481}"/>
              </a:ext>
            </a:extLst>
          </p:cNvPr>
          <p:cNvGrpSpPr/>
          <p:nvPr/>
        </p:nvGrpSpPr>
        <p:grpSpPr>
          <a:xfrm>
            <a:off x="113804" y="2244436"/>
            <a:ext cx="3663865" cy="3689239"/>
            <a:chOff x="446314" y="3145972"/>
            <a:chExt cx="3230248" cy="1404256"/>
          </a:xfrm>
        </p:grpSpPr>
        <p:sp>
          <p:nvSpPr>
            <p:cNvPr id="13" name="Chevron 5">
              <a:extLst>
                <a:ext uri="{FF2B5EF4-FFF2-40B4-BE49-F238E27FC236}">
                  <a16:creationId xmlns:a16="http://schemas.microsoft.com/office/drawing/2014/main" id="{96686303-86C9-704C-A95E-3B7C425BD659}"/>
                </a:ext>
              </a:extLst>
            </p:cNvPr>
            <p:cNvSpPr/>
            <p:nvPr/>
          </p:nvSpPr>
          <p:spPr>
            <a:xfrm>
              <a:off x="446314" y="3145972"/>
              <a:ext cx="3058886" cy="1404256"/>
            </a:xfrm>
            <a:custGeom>
              <a:avLst/>
              <a:gdLst>
                <a:gd name="connsiteX0" fmla="*/ 0 w 2960914"/>
                <a:gd name="connsiteY0" fmla="*/ 0 h 1404256"/>
                <a:gd name="connsiteX1" fmla="*/ 2258786 w 2960914"/>
                <a:gd name="connsiteY1" fmla="*/ 0 h 1404256"/>
                <a:gd name="connsiteX2" fmla="*/ 2960914 w 2960914"/>
                <a:gd name="connsiteY2" fmla="*/ 702128 h 1404256"/>
                <a:gd name="connsiteX3" fmla="*/ 2258786 w 2960914"/>
                <a:gd name="connsiteY3" fmla="*/ 1404256 h 1404256"/>
                <a:gd name="connsiteX4" fmla="*/ 0 w 2960914"/>
                <a:gd name="connsiteY4" fmla="*/ 1404256 h 1404256"/>
                <a:gd name="connsiteX5" fmla="*/ 702128 w 2960914"/>
                <a:gd name="connsiteY5" fmla="*/ 702128 h 1404256"/>
                <a:gd name="connsiteX6" fmla="*/ 0 w 2960914"/>
                <a:gd name="connsiteY6" fmla="*/ 0 h 1404256"/>
                <a:gd name="connsiteX0" fmla="*/ 0 w 2960914"/>
                <a:gd name="connsiteY0" fmla="*/ 0 h 1404256"/>
                <a:gd name="connsiteX1" fmla="*/ 2258786 w 2960914"/>
                <a:gd name="connsiteY1" fmla="*/ 0 h 1404256"/>
                <a:gd name="connsiteX2" fmla="*/ 2960914 w 2960914"/>
                <a:gd name="connsiteY2" fmla="*/ 702128 h 1404256"/>
                <a:gd name="connsiteX3" fmla="*/ 2258786 w 2960914"/>
                <a:gd name="connsiteY3" fmla="*/ 1404256 h 1404256"/>
                <a:gd name="connsiteX4" fmla="*/ 0 w 2960914"/>
                <a:gd name="connsiteY4" fmla="*/ 1404256 h 1404256"/>
                <a:gd name="connsiteX5" fmla="*/ 462642 w 2960914"/>
                <a:gd name="connsiteY5" fmla="*/ 713014 h 1404256"/>
                <a:gd name="connsiteX6" fmla="*/ 0 w 2960914"/>
                <a:gd name="connsiteY6" fmla="*/ 0 h 1404256"/>
                <a:gd name="connsiteX0" fmla="*/ 0 w 2699657"/>
                <a:gd name="connsiteY0" fmla="*/ 0 h 1404256"/>
                <a:gd name="connsiteX1" fmla="*/ 2258786 w 2699657"/>
                <a:gd name="connsiteY1" fmla="*/ 0 h 1404256"/>
                <a:gd name="connsiteX2" fmla="*/ 2699657 w 2699657"/>
                <a:gd name="connsiteY2" fmla="*/ 713013 h 1404256"/>
                <a:gd name="connsiteX3" fmla="*/ 2258786 w 2699657"/>
                <a:gd name="connsiteY3" fmla="*/ 1404256 h 1404256"/>
                <a:gd name="connsiteX4" fmla="*/ 0 w 2699657"/>
                <a:gd name="connsiteY4" fmla="*/ 1404256 h 1404256"/>
                <a:gd name="connsiteX5" fmla="*/ 462642 w 2699657"/>
                <a:gd name="connsiteY5" fmla="*/ 713014 h 1404256"/>
                <a:gd name="connsiteX6" fmla="*/ 0 w 2699657"/>
                <a:gd name="connsiteY6" fmla="*/ 0 h 1404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9657" h="1404256">
                  <a:moveTo>
                    <a:pt x="0" y="0"/>
                  </a:moveTo>
                  <a:lnTo>
                    <a:pt x="2258786" y="0"/>
                  </a:lnTo>
                  <a:lnTo>
                    <a:pt x="2699657" y="713013"/>
                  </a:lnTo>
                  <a:lnTo>
                    <a:pt x="2258786" y="1404256"/>
                  </a:lnTo>
                  <a:lnTo>
                    <a:pt x="0" y="1404256"/>
                  </a:lnTo>
                  <a:lnTo>
                    <a:pt x="462642" y="7130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71583C-66DC-D149-A4EF-215C44375C90}"/>
                </a:ext>
              </a:extLst>
            </p:cNvPr>
            <p:cNvSpPr txBox="1"/>
            <p:nvPr/>
          </p:nvSpPr>
          <p:spPr>
            <a:xfrm>
              <a:off x="1044199" y="3174483"/>
              <a:ext cx="2632363" cy="134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£65m investment</a:t>
              </a:r>
            </a:p>
            <a:p>
              <a:endPara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 acre site</a:t>
              </a:r>
            </a:p>
            <a:p>
              <a:endPara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620,000 sq ft</a:t>
              </a:r>
            </a:p>
            <a:p>
              <a:endPara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30k pallets daily capacity</a:t>
              </a:r>
            </a:p>
            <a:p>
              <a:endPara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450 trunks nightly</a:t>
              </a:r>
            </a:p>
            <a:p>
              <a:endPara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500 parking spaces</a:t>
              </a:r>
            </a:p>
            <a:p>
              <a:endPara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Europe’s largest drive </a:t>
              </a:r>
            </a:p>
            <a:p>
              <a:r>
                <a:rPr lang="en-US" sz="16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through facility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BA0EDDA-8AF8-1A49-8669-67AB504C1814}"/>
              </a:ext>
            </a:extLst>
          </p:cNvPr>
          <p:cNvSpPr txBox="1"/>
          <p:nvPr/>
        </p:nvSpPr>
        <p:spPr>
          <a:xfrm>
            <a:off x="446314" y="1574286"/>
            <a:ext cx="24760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300" b="1" dirty="0">
                <a:solidFill>
                  <a:schemeClr val="accent6">
                    <a:lumMod val="10000"/>
                  </a:schemeClr>
                </a:solidFill>
              </a:rPr>
              <a:t>The </a:t>
            </a:r>
            <a:r>
              <a:rPr lang="en-GB" sz="2300" b="1" dirty="0" err="1">
                <a:solidFill>
                  <a:schemeClr val="accent6">
                    <a:lumMod val="10000"/>
                  </a:schemeClr>
                </a:solidFill>
              </a:rPr>
              <a:t>SuperHub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101218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450E86-964B-484E-9B09-782AFBB97D1D}"/>
              </a:ext>
            </a:extLst>
          </p:cNvPr>
          <p:cNvSpPr/>
          <p:nvPr/>
        </p:nvSpPr>
        <p:spPr>
          <a:xfrm>
            <a:off x="4158137" y="2198624"/>
            <a:ext cx="7546182" cy="3914500"/>
          </a:xfrm>
          <a:prstGeom prst="rect">
            <a:avLst/>
          </a:prstGeom>
          <a:solidFill>
            <a:srgbClr val="EF7400"/>
          </a:solidFill>
          <a:ln w="57150">
            <a:solidFill>
              <a:srgbClr val="EF7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945328B-5ABB-CF44-B643-A40224D6C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6579" y="118588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EF7400"/>
                </a:solidFill>
              </a:rPr>
              <a:t>Palletforce At A Glance</a:t>
            </a:r>
            <a:endParaRPr lang="en-GB" sz="3200" b="1" dirty="0">
              <a:solidFill>
                <a:srgbClr val="EF74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428FB7-804A-1A48-9708-68DA21F52E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80" y="2556667"/>
            <a:ext cx="815848" cy="815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C749B2-AC27-CE48-8087-9CF344773C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316" y="2638375"/>
            <a:ext cx="763119" cy="630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4C1D92-0768-9B41-9832-32B2F2E587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236" y="2604291"/>
            <a:ext cx="763119" cy="768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3312C3-B27C-3749-9811-76DE3AFEE8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80" y="4515185"/>
            <a:ext cx="815848" cy="712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B148EC-9D0A-034F-9A43-E16C2262A9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7853" y="4600052"/>
            <a:ext cx="949309" cy="6504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E7FF97-4A1F-114F-BCCA-73B6D11D7B7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5655" y="4592603"/>
            <a:ext cx="939861" cy="6504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5AFEE1-2CE5-A942-9E03-48EC8AA527B0}"/>
              </a:ext>
            </a:extLst>
          </p:cNvPr>
          <p:cNvSpPr txBox="1"/>
          <p:nvPr/>
        </p:nvSpPr>
        <p:spPr>
          <a:xfrm>
            <a:off x="5197348" y="3454242"/>
            <a:ext cx="135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120 member companies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DF3E47-6D09-F242-B393-10ABB805B073}"/>
              </a:ext>
            </a:extLst>
          </p:cNvPr>
          <p:cNvSpPr txBox="1"/>
          <p:nvPr/>
        </p:nvSpPr>
        <p:spPr>
          <a:xfrm>
            <a:off x="7475220" y="3454241"/>
            <a:ext cx="135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150 UK depots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0CC3BA-93EA-2E43-83AB-6BFEBCB4157A}"/>
              </a:ext>
            </a:extLst>
          </p:cNvPr>
          <p:cNvSpPr txBox="1"/>
          <p:nvPr/>
        </p:nvSpPr>
        <p:spPr>
          <a:xfrm>
            <a:off x="9757139" y="3454241"/>
            <a:ext cx="1353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Over 25 countries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AB6B6E-7C80-524C-829D-0A8EB98BC538}"/>
              </a:ext>
            </a:extLst>
          </p:cNvPr>
          <p:cNvSpPr txBox="1"/>
          <p:nvPr/>
        </p:nvSpPr>
        <p:spPr>
          <a:xfrm>
            <a:off x="5032002" y="5369859"/>
            <a:ext cx="1684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50 million pallets delivered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F7370A-225D-3145-B804-E2762668779F}"/>
              </a:ext>
            </a:extLst>
          </p:cNvPr>
          <p:cNvSpPr txBox="1"/>
          <p:nvPr/>
        </p:nvSpPr>
        <p:spPr>
          <a:xfrm>
            <a:off x="7395209" y="5367819"/>
            <a:ext cx="1513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4,000 delivery vehicles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FDC7A5-9895-3841-80FA-1399FCBAF183}"/>
              </a:ext>
            </a:extLst>
          </p:cNvPr>
          <p:cNvSpPr txBox="1"/>
          <p:nvPr/>
        </p:nvSpPr>
        <p:spPr>
          <a:xfrm>
            <a:off x="9703454" y="5367819"/>
            <a:ext cx="1444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620,000 sq ft </a:t>
            </a:r>
            <a:r>
              <a:rPr lang="en-US" sz="1600" dirty="0" err="1">
                <a:solidFill>
                  <a:schemeClr val="bg1"/>
                </a:solidFill>
              </a:rPr>
              <a:t>SuperHub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5DDBD06-86D1-D142-8AFC-29088786F7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143" y="215757"/>
            <a:ext cx="4047633" cy="5979560"/>
          </a:xfrm>
          <a:prstGeom prst="rect">
            <a:avLst/>
          </a:prstGeom>
          <a:ln w="76200">
            <a:solidFill>
              <a:srgbClr val="FF7F01"/>
            </a:solidFill>
          </a:ln>
        </p:spPr>
      </p:pic>
    </p:spTree>
    <p:extLst>
      <p:ext uri="{BB962C8B-B14F-4D97-AF65-F5344CB8AC3E}">
        <p14:creationId xmlns:p14="http://schemas.microsoft.com/office/powerpoint/2010/main" val="587466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orange, parked, transport&#10;&#10;Description automatically generated">
            <a:extLst>
              <a:ext uri="{FF2B5EF4-FFF2-40B4-BE49-F238E27FC236}">
                <a16:creationId xmlns:a16="http://schemas.microsoft.com/office/drawing/2014/main" id="{2C6DBF0D-EF47-1349-9EF8-F19FFA65ED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1621" y="1595676"/>
            <a:ext cx="6220379" cy="4655631"/>
          </a:xfrm>
          <a:prstGeom prst="rect">
            <a:avLst/>
          </a:prstGeom>
          <a:ln>
            <a:noFill/>
          </a:ln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A0D1728-BECB-C54B-B4FB-8B30E5C48291}"/>
              </a:ext>
            </a:extLst>
          </p:cNvPr>
          <p:cNvSpPr/>
          <p:nvPr/>
        </p:nvSpPr>
        <p:spPr>
          <a:xfrm>
            <a:off x="208437" y="453229"/>
            <a:ext cx="7241234" cy="713923"/>
          </a:xfrm>
          <a:prstGeom prst="roundRect">
            <a:avLst/>
          </a:prstGeom>
          <a:solidFill>
            <a:srgbClr val="EC740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62D469-F8C5-3B47-AEB3-B66F9FB4F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Services We Offer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2E082F-FD23-AD41-B52B-569A024B0B02}"/>
              </a:ext>
            </a:extLst>
          </p:cNvPr>
          <p:cNvSpPr txBox="1">
            <a:spLocks/>
          </p:cNvSpPr>
          <p:nvPr/>
        </p:nvSpPr>
        <p:spPr>
          <a:xfrm>
            <a:off x="446314" y="1934876"/>
            <a:ext cx="5750859" cy="3904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lang="en-US" sz="2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lang="en-US" sz="24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lang="en-US" sz="20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lang="en-GB" sz="1800" kern="12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360363">
              <a:lnSpc>
                <a:spcPct val="100000"/>
              </a:lnSpc>
            </a:pPr>
            <a:r>
              <a:rPr lang="en-GB" sz="2000" dirty="0">
                <a:solidFill>
                  <a:schemeClr val="accent6">
                    <a:lumMod val="10000"/>
                  </a:schemeClr>
                </a:solidFill>
              </a:rPr>
              <a:t>Next day and economy options</a:t>
            </a:r>
          </a:p>
          <a:p>
            <a:pPr marL="360363" indent="-360363">
              <a:lnSpc>
                <a:spcPct val="100000"/>
              </a:lnSpc>
            </a:pPr>
            <a:r>
              <a:rPr lang="en-GB" sz="2000" dirty="0">
                <a:solidFill>
                  <a:schemeClr val="accent6">
                    <a:lumMod val="10000"/>
                  </a:schemeClr>
                </a:solidFill>
              </a:rPr>
              <a:t>Direct inject - corporate accounts</a:t>
            </a:r>
          </a:p>
          <a:p>
            <a:pPr marL="360363" indent="-360363">
              <a:lnSpc>
                <a:spcPct val="100000"/>
              </a:lnSpc>
            </a:pPr>
            <a:r>
              <a:rPr lang="en-GB" sz="2000" dirty="0">
                <a:solidFill>
                  <a:schemeClr val="accent6">
                    <a:lumMod val="10000"/>
                  </a:schemeClr>
                </a:solidFill>
              </a:rPr>
              <a:t>Before 10am</a:t>
            </a:r>
          </a:p>
          <a:p>
            <a:pPr marL="360363" indent="-360363">
              <a:lnSpc>
                <a:spcPct val="100000"/>
              </a:lnSpc>
            </a:pPr>
            <a:r>
              <a:rPr lang="en-GB" sz="2000" dirty="0">
                <a:solidFill>
                  <a:schemeClr val="accent6">
                    <a:lumMod val="10000"/>
                  </a:schemeClr>
                </a:solidFill>
              </a:rPr>
              <a:t>AM delivery</a:t>
            </a:r>
          </a:p>
          <a:p>
            <a:pPr marL="360363" indent="-360363">
              <a:lnSpc>
                <a:spcPct val="100000"/>
              </a:lnSpc>
            </a:pPr>
            <a:r>
              <a:rPr lang="en-GB" sz="2000" dirty="0">
                <a:solidFill>
                  <a:schemeClr val="accent6">
                    <a:lumMod val="10000"/>
                  </a:schemeClr>
                </a:solidFill>
              </a:rPr>
              <a:t>Saturday delivery</a:t>
            </a:r>
          </a:p>
          <a:p>
            <a:pPr marL="360363" indent="-360363">
              <a:lnSpc>
                <a:spcPct val="100000"/>
              </a:lnSpc>
            </a:pPr>
            <a:r>
              <a:rPr lang="en-GB" sz="2000" dirty="0">
                <a:solidFill>
                  <a:schemeClr val="accent6">
                    <a:lumMod val="10000"/>
                  </a:schemeClr>
                </a:solidFill>
              </a:rPr>
              <a:t>Timed deliveries</a:t>
            </a:r>
          </a:p>
          <a:p>
            <a:pPr marL="360363" indent="-360363">
              <a:lnSpc>
                <a:spcPct val="100000"/>
              </a:lnSpc>
            </a:pPr>
            <a:r>
              <a:rPr lang="en-GB" sz="2000" dirty="0">
                <a:solidFill>
                  <a:schemeClr val="accent6">
                    <a:lumMod val="10000"/>
                  </a:schemeClr>
                </a:solidFill>
              </a:rPr>
              <a:t>Tail-lift deliveries</a:t>
            </a:r>
          </a:p>
          <a:p>
            <a:pPr marL="360363" indent="-360363">
              <a:lnSpc>
                <a:spcPct val="100000"/>
              </a:lnSpc>
            </a:pPr>
            <a:r>
              <a:rPr lang="en-GB" sz="2000" dirty="0">
                <a:solidFill>
                  <a:schemeClr val="accent6">
                    <a:lumMod val="10000"/>
                  </a:schemeClr>
                </a:solidFill>
              </a:rPr>
              <a:t>Amazon consolidation</a:t>
            </a:r>
          </a:p>
          <a:p>
            <a:pPr marL="360363" indent="-360363">
              <a:lnSpc>
                <a:spcPct val="100000"/>
              </a:lnSpc>
            </a:pPr>
            <a:r>
              <a:rPr lang="en-GB" sz="2000" dirty="0">
                <a:solidFill>
                  <a:schemeClr val="accent6">
                    <a:lumMod val="10000"/>
                  </a:schemeClr>
                </a:solidFill>
              </a:rPr>
              <a:t>European and international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450E86-964B-484E-9B09-782AFBB97D1D}"/>
              </a:ext>
            </a:extLst>
          </p:cNvPr>
          <p:cNvSpPr/>
          <p:nvPr/>
        </p:nvSpPr>
        <p:spPr>
          <a:xfrm>
            <a:off x="5605273" y="2048256"/>
            <a:ext cx="6391656" cy="4032504"/>
          </a:xfrm>
          <a:prstGeom prst="rect">
            <a:avLst/>
          </a:prstGeom>
          <a:noFill/>
          <a:ln w="57150">
            <a:solidFill>
              <a:srgbClr val="EF7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94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D8834131-7678-F942-9522-1A2F704868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99"/>
          <a:stretch/>
        </p:blipFill>
        <p:spPr>
          <a:xfrm>
            <a:off x="446314" y="1322685"/>
            <a:ext cx="6457406" cy="44929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C02400C-10DE-3D48-A541-8D2438E12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>
                    <a:lumMod val="10000"/>
                  </a:schemeClr>
                </a:solidFill>
              </a:rPr>
              <a:t>Pallet Dimensions</a:t>
            </a:r>
            <a:endParaRPr lang="en-GB" sz="32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7390439-2E9A-1B41-8B8A-3D5C1802E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9169" y="1927279"/>
            <a:ext cx="4746660" cy="328371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900" dirty="0"/>
          </a:p>
          <a:p>
            <a:pPr marL="317500" indent="-317500"/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Palletforce offers generous full, half and quarter pallet dimensions and weights.</a:t>
            </a:r>
          </a:p>
          <a:p>
            <a:endParaRPr lang="en-GB" sz="2000" dirty="0">
              <a:solidFill>
                <a:schemeClr val="tx1">
                  <a:lumMod val="50000"/>
                </a:schemeClr>
              </a:solidFill>
            </a:endParaRPr>
          </a:p>
          <a:p>
            <a:pPr marL="317500" indent="-317500"/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Our options are the most competitive in the sector.</a:t>
            </a:r>
          </a:p>
          <a:p>
            <a:pPr algn="r"/>
            <a:endParaRPr lang="en-GB" sz="2000" dirty="0">
              <a:solidFill>
                <a:schemeClr val="tx1">
                  <a:lumMod val="50000"/>
                </a:schemeClr>
              </a:solidFill>
            </a:endParaRPr>
          </a:p>
          <a:p>
            <a:pPr marL="317500" indent="-317500"/>
            <a:r>
              <a:rPr lang="en-GB" sz="2000" dirty="0">
                <a:solidFill>
                  <a:schemeClr val="tx1">
                    <a:lumMod val="50000"/>
                  </a:schemeClr>
                </a:solidFill>
              </a:rPr>
              <a:t>Ability to cost-effectively handle consignments of all sizes.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90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6AB3948-4598-7B4B-A7BC-7793DA483216}"/>
              </a:ext>
            </a:extLst>
          </p:cNvPr>
          <p:cNvSpPr/>
          <p:nvPr/>
        </p:nvSpPr>
        <p:spPr>
          <a:xfrm>
            <a:off x="208437" y="453229"/>
            <a:ext cx="7241234" cy="713923"/>
          </a:xfrm>
          <a:prstGeom prst="roundRect">
            <a:avLst/>
          </a:prstGeom>
          <a:solidFill>
            <a:srgbClr val="EC740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CD3CE6-8200-A044-98E0-92706985C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Tail-lift Deliveries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054C53E-E65C-E64C-898D-2CFD7040D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176" y="1778792"/>
            <a:ext cx="7376032" cy="328371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900" dirty="0"/>
          </a:p>
          <a:p>
            <a:pPr marL="317500" indent="-317500"/>
            <a:r>
              <a:rPr lang="en-GB" sz="2000" dirty="0"/>
              <a:t>We offer tail-lift deliveries which are kerbside only and will be made using a pallet truck to lift and move the pallet.</a:t>
            </a:r>
          </a:p>
          <a:p>
            <a:pPr marL="317500" indent="-317500"/>
            <a:endParaRPr lang="en-GB" sz="2000" dirty="0"/>
          </a:p>
          <a:p>
            <a:pPr marL="317500" indent="-317500"/>
            <a:r>
              <a:rPr lang="en-GB" sz="2000" dirty="0"/>
              <a:t>We can only unload on hard, even ground. </a:t>
            </a:r>
          </a:p>
          <a:p>
            <a:pPr marL="317500" indent="-317500"/>
            <a:endParaRPr lang="en-GB" sz="2000" dirty="0"/>
          </a:p>
          <a:p>
            <a:pPr marL="317500" indent="-317500"/>
            <a:r>
              <a:rPr lang="en-GB" sz="2000" dirty="0"/>
              <a:t>The pallet truck can’t operate on gravel, stones, grass, kerbs or steps.</a:t>
            </a:r>
          </a:p>
          <a:p>
            <a:pPr marL="317500" indent="-317500"/>
            <a:endParaRPr lang="en-GB" sz="2000" dirty="0"/>
          </a:p>
          <a:p>
            <a:pPr marL="317500" indent="-317500"/>
            <a:r>
              <a:rPr lang="en-GB" sz="2000" dirty="0"/>
              <a:t>The maximum weights for tail-lift deliveries are 1,000kg for a standard delivery vehicle and 750kg for a 7.5-tonne vehicle.</a:t>
            </a:r>
          </a:p>
          <a:p>
            <a:pPr marL="0" indent="0">
              <a:buNone/>
            </a:pPr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4" name="Picture 13" descr="A picture containing road, outdoor, street, way&#10;&#10;Description automatically generated">
            <a:extLst>
              <a:ext uri="{FF2B5EF4-FFF2-40B4-BE49-F238E27FC236}">
                <a16:creationId xmlns:a16="http://schemas.microsoft.com/office/drawing/2014/main" id="{DD18DA40-6937-3A48-8228-9694211843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6141" b="15200"/>
          <a:stretch/>
        </p:blipFill>
        <p:spPr>
          <a:xfrm>
            <a:off x="8178038" y="3191256"/>
            <a:ext cx="4013962" cy="30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00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2CD3CE6-8200-A044-98E0-92706985C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14741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>
                    <a:lumMod val="10000"/>
                  </a:schemeClr>
                </a:solidFill>
              </a:rPr>
              <a:t>Delivery Vehicles</a:t>
            </a:r>
            <a:endParaRPr lang="en-GB" sz="32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6" name="Content Placeholder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C11A9B3-AF58-A546-8570-6AFBBC37B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055" y="3903306"/>
            <a:ext cx="7655805" cy="212458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1B755D-04A4-ED40-A71F-476F14DA18A1}"/>
              </a:ext>
            </a:extLst>
          </p:cNvPr>
          <p:cNvSpPr txBox="1"/>
          <p:nvPr/>
        </p:nvSpPr>
        <p:spPr>
          <a:xfrm>
            <a:off x="446314" y="1541279"/>
            <a:ext cx="92006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Tahoma" panose="020B0604030504040204" pitchFamily="34" charset="0"/>
              </a:rPr>
              <a:t>In line with our health and safety procedures, Palletforce offers a kerbside delivery service only</a:t>
            </a:r>
            <a:r>
              <a:rPr lang="en-GB" b="1" dirty="0">
                <a:latin typeface="Tahoma" panose="020B0604030504040204" pitchFamily="34" charset="0"/>
              </a:rPr>
              <a:t>.</a:t>
            </a:r>
          </a:p>
          <a:p>
            <a:r>
              <a:rPr lang="en-GB" dirty="0">
                <a:effectLst/>
                <a:latin typeface="Tahoma" panose="020B0604030504040204" pitchFamily="34" charset="0"/>
              </a:rPr>
              <a:t> </a:t>
            </a:r>
          </a:p>
          <a:p>
            <a:r>
              <a:rPr lang="en-GB" dirty="0">
                <a:effectLst/>
                <a:latin typeface="Tahoma" panose="020B0604030504040204" pitchFamily="34" charset="0"/>
              </a:rPr>
              <a:t>The delivery driver is required to carry out a dynamic risk assessment for each individual delivery location and will make decisions considering site conditions and safety.</a:t>
            </a:r>
          </a:p>
        </p:txBody>
      </p:sp>
      <p:pic>
        <p:nvPicPr>
          <p:cNvPr id="11" name="Picture 10" descr="A picture containing text, orange, road, truck&#10;&#10;Description automatically generated">
            <a:extLst>
              <a:ext uri="{FF2B5EF4-FFF2-40B4-BE49-F238E27FC236}">
                <a16:creationId xmlns:a16="http://schemas.microsoft.com/office/drawing/2014/main" id="{0D586247-18F0-7949-987E-1E0A6C80D0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4823" y="3012110"/>
            <a:ext cx="4209119" cy="31534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FCED61-B4E1-A549-B71C-3D52EDF7256B}"/>
              </a:ext>
            </a:extLst>
          </p:cNvPr>
          <p:cNvSpPr txBox="1"/>
          <p:nvPr/>
        </p:nvSpPr>
        <p:spPr>
          <a:xfrm>
            <a:off x="379525" y="4680120"/>
            <a:ext cx="61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721E57-0972-9B4B-B28C-923E6C08D2BC}"/>
              </a:ext>
            </a:extLst>
          </p:cNvPr>
          <p:cNvSpPr txBox="1"/>
          <p:nvPr/>
        </p:nvSpPr>
        <p:spPr>
          <a:xfrm>
            <a:off x="3333036" y="5918856"/>
            <a:ext cx="61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11m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8751F4-692E-7C45-B8B8-34B1E5BA4123}"/>
              </a:ext>
            </a:extLst>
          </p:cNvPr>
          <p:cNvSpPr txBox="1"/>
          <p:nvPr/>
        </p:nvSpPr>
        <p:spPr>
          <a:xfrm>
            <a:off x="9226096" y="5897875"/>
            <a:ext cx="1125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7.8m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C41EE60-D1E8-894B-A61B-CF69C849F6C1}"/>
              </a:ext>
            </a:extLst>
          </p:cNvPr>
          <p:cNvCxnSpPr>
            <a:cxnSpLocks/>
          </p:cNvCxnSpPr>
          <p:nvPr/>
        </p:nvCxnSpPr>
        <p:spPr>
          <a:xfrm>
            <a:off x="3933711" y="6088133"/>
            <a:ext cx="2162289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396EE4-068A-5F4D-AC5B-56763D603AE9}"/>
              </a:ext>
            </a:extLst>
          </p:cNvPr>
          <p:cNvCxnSpPr>
            <a:cxnSpLocks/>
          </p:cNvCxnSpPr>
          <p:nvPr/>
        </p:nvCxnSpPr>
        <p:spPr>
          <a:xfrm>
            <a:off x="9875520" y="6088133"/>
            <a:ext cx="1468635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F1285D2-3C3D-7E4D-9B35-8FC5B38CC008}"/>
              </a:ext>
            </a:extLst>
          </p:cNvPr>
          <p:cNvCxnSpPr>
            <a:cxnSpLocks/>
          </p:cNvCxnSpPr>
          <p:nvPr/>
        </p:nvCxnSpPr>
        <p:spPr>
          <a:xfrm flipH="1">
            <a:off x="992173" y="6088133"/>
            <a:ext cx="2276203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56A360E-57D5-EF4C-A77A-14A1CE84A2F1}"/>
              </a:ext>
            </a:extLst>
          </p:cNvPr>
          <p:cNvCxnSpPr>
            <a:cxnSpLocks/>
          </p:cNvCxnSpPr>
          <p:nvPr/>
        </p:nvCxnSpPr>
        <p:spPr>
          <a:xfrm flipH="1">
            <a:off x="7731870" y="6088133"/>
            <a:ext cx="1494226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2A259A3-B199-D94B-AA25-737743EE0730}"/>
              </a:ext>
            </a:extLst>
          </p:cNvPr>
          <p:cNvCxnSpPr>
            <a:cxnSpLocks/>
          </p:cNvCxnSpPr>
          <p:nvPr/>
        </p:nvCxnSpPr>
        <p:spPr>
          <a:xfrm flipV="1">
            <a:off x="871728" y="4027823"/>
            <a:ext cx="0" cy="1867365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DB8D345-B425-5541-A4D9-9F668459DA22}"/>
              </a:ext>
            </a:extLst>
          </p:cNvPr>
          <p:cNvCxnSpPr>
            <a:cxnSpLocks/>
          </p:cNvCxnSpPr>
          <p:nvPr/>
        </p:nvCxnSpPr>
        <p:spPr>
          <a:xfrm flipV="1">
            <a:off x="7525512" y="4027822"/>
            <a:ext cx="0" cy="1867365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7428310-2021-A246-B71C-39D04B8D6186}"/>
              </a:ext>
            </a:extLst>
          </p:cNvPr>
          <p:cNvSpPr txBox="1"/>
          <p:nvPr/>
        </p:nvSpPr>
        <p:spPr>
          <a:xfrm>
            <a:off x="7048499" y="4701485"/>
            <a:ext cx="61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1B22BD-F455-AC45-9CAE-26485B2436E5}"/>
              </a:ext>
            </a:extLst>
          </p:cNvPr>
          <p:cNvSpPr txBox="1"/>
          <p:nvPr/>
        </p:nvSpPr>
        <p:spPr>
          <a:xfrm>
            <a:off x="941915" y="3486239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7F01"/>
                </a:solidFill>
                <a:effectLst/>
                <a:latin typeface="Tahoma" panose="020B0604030504040204" pitchFamily="34" charset="0"/>
              </a:rPr>
              <a:t>18-tonne delivery vehicle</a:t>
            </a:r>
            <a:endParaRPr lang="en-GB" dirty="0">
              <a:solidFill>
                <a:srgbClr val="FF7F0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7BF3AD-7C9A-724B-913F-2D7925FD7860}"/>
              </a:ext>
            </a:extLst>
          </p:cNvPr>
          <p:cNvSpPr txBox="1"/>
          <p:nvPr/>
        </p:nvSpPr>
        <p:spPr>
          <a:xfrm>
            <a:off x="7560313" y="3486239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7F01"/>
                </a:solidFill>
                <a:latin typeface="Tahoma" panose="020B0604030504040204" pitchFamily="34" charset="0"/>
              </a:rPr>
              <a:t>7.5</a:t>
            </a:r>
            <a:r>
              <a:rPr lang="en-GB" b="1" dirty="0">
                <a:solidFill>
                  <a:srgbClr val="FF7F01"/>
                </a:solidFill>
                <a:effectLst/>
                <a:latin typeface="Tahoma" panose="020B0604030504040204" pitchFamily="34" charset="0"/>
              </a:rPr>
              <a:t>-tonne delivery vehicle</a:t>
            </a:r>
            <a:endParaRPr lang="en-GB" dirty="0">
              <a:solidFill>
                <a:srgbClr val="FF7F0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C63AF4E-FA4B-4041-88B8-E3B8D91E1E3A}"/>
              </a:ext>
            </a:extLst>
          </p:cNvPr>
          <p:cNvSpPr/>
          <p:nvPr/>
        </p:nvSpPr>
        <p:spPr>
          <a:xfrm>
            <a:off x="277366" y="435075"/>
            <a:ext cx="7026817" cy="724093"/>
          </a:xfrm>
          <a:prstGeom prst="rect">
            <a:avLst/>
          </a:prstGeom>
          <a:noFill/>
          <a:ln w="38100">
            <a:solidFill>
              <a:srgbClr val="EF74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7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340888"/>
      </p:ext>
    </p:extLst>
  </p:cSld>
  <p:clrMapOvr>
    <a:masterClrMapping/>
  </p:clrMapOvr>
</p:sld>
</file>

<file path=ppt/theme/theme1.xml><?xml version="1.0" encoding="utf-8"?>
<a:theme xmlns:a="http://schemas.openxmlformats.org/drawingml/2006/main" name="EV Cargo Express">
  <a:themeElements>
    <a:clrScheme name="EV Cargo">
      <a:dk1>
        <a:srgbClr val="3F3F3F"/>
      </a:dk1>
      <a:lt1>
        <a:sysClr val="window" lastClr="FFFFFF"/>
      </a:lt1>
      <a:dk2>
        <a:srgbClr val="3F3F3F"/>
      </a:dk2>
      <a:lt2>
        <a:srgbClr val="F8F8F8"/>
      </a:lt2>
      <a:accent1>
        <a:srgbClr val="EF6B0C"/>
      </a:accent1>
      <a:accent2>
        <a:srgbClr val="EC9437"/>
      </a:accent2>
      <a:accent3>
        <a:srgbClr val="D3D3D4"/>
      </a:accent3>
      <a:accent4>
        <a:srgbClr val="818182"/>
      </a:accent4>
      <a:accent5>
        <a:srgbClr val="373738"/>
      </a:accent5>
      <a:accent6>
        <a:srgbClr val="F2F2F2"/>
      </a:accent6>
      <a:hlink>
        <a:srgbClr val="5F5F5F"/>
      </a:hlink>
      <a:folHlink>
        <a:srgbClr val="919191"/>
      </a:folHlink>
    </a:clrScheme>
    <a:fontScheme name="EV Cargo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37BACC16B968428F0D5D32542C76D9" ma:contentTypeVersion="13" ma:contentTypeDescription="Create a new document." ma:contentTypeScope="" ma:versionID="b90929ff3cd4a62959a919504ba3acac">
  <xsd:schema xmlns:xsd="http://www.w3.org/2001/XMLSchema" xmlns:xs="http://www.w3.org/2001/XMLSchema" xmlns:p="http://schemas.microsoft.com/office/2006/metadata/properties" xmlns:ns3="0e53f947-7777-4d60-ac37-9db90bdbc845" xmlns:ns4="b1b8a6f4-8746-4c38-bda8-05175bfab0c9" targetNamespace="http://schemas.microsoft.com/office/2006/metadata/properties" ma:root="true" ma:fieldsID="a09aff77bfa9aba14db7e1449219f601" ns3:_="" ns4:_="">
    <xsd:import namespace="0e53f947-7777-4d60-ac37-9db90bdbc845"/>
    <xsd:import namespace="b1b8a6f4-8746-4c38-bda8-05175bfab0c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3f947-7777-4d60-ac37-9db90bdbc84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b8a6f4-8746-4c38-bda8-05175bfab0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162EE79-72A8-4D83-9D26-4D96B7956A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53f947-7777-4d60-ac37-9db90bdbc845"/>
    <ds:schemaRef ds:uri="b1b8a6f4-8746-4c38-bda8-05175bfab0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C0121D-F7DB-4F2B-B175-4FE80FB8BC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49A037-6405-4C54-9B58-6FB1DC81918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15005</TotalTime>
  <Words>1139</Words>
  <Application>Microsoft Office PowerPoint</Application>
  <PresentationFormat>Widescreen</PresentationFormat>
  <Paragraphs>208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Tahoma</vt:lpstr>
      <vt:lpstr>EV Cargo Express</vt:lpstr>
      <vt:lpstr>Palletforce &amp;  [Customer Name] Partnership Presentation</vt:lpstr>
      <vt:lpstr>Operating Board</vt:lpstr>
      <vt:lpstr>Market Leaders For 20 Years</vt:lpstr>
      <vt:lpstr>Where Are We Now?</vt:lpstr>
      <vt:lpstr>Palletforce At A Glance</vt:lpstr>
      <vt:lpstr>Services We Offer</vt:lpstr>
      <vt:lpstr>Pallet Dimensions</vt:lpstr>
      <vt:lpstr>Tail-lift Deliveries</vt:lpstr>
      <vt:lpstr>Delivery Vehicles</vt:lpstr>
      <vt:lpstr>Delivering To Amazon</vt:lpstr>
      <vt:lpstr>Gateway To Europe</vt:lpstr>
      <vt:lpstr>PowerPoint Presentation</vt:lpstr>
      <vt:lpstr>Sustainable Distribution</vt:lpstr>
      <vt:lpstr>Corporate Account Portfolio</vt:lpstr>
      <vt:lpstr>Award Winning Technology</vt:lpstr>
      <vt:lpstr>Alliance Online IT System</vt:lpstr>
      <vt:lpstr>Technology Trident</vt:lpstr>
      <vt:lpstr>Super FLTs</vt:lpstr>
      <vt:lpstr>Consignment Visibility</vt:lpstr>
      <vt:lpstr>Consignment Notifications</vt:lpstr>
      <vt:lpstr>ePOD – Instant POD</vt:lpstr>
      <vt:lpstr>The Network Team</vt:lpstr>
      <vt:lpstr>EV Cargo</vt:lpstr>
      <vt:lpstr>Contact</vt:lpstr>
      <vt:lpstr>Contact</vt:lpstr>
      <vt:lpstr>Contact</vt:lpstr>
      <vt:lpstr>Contact</vt:lpstr>
      <vt:lpstr>Contact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Owen</dc:creator>
  <cp:lastModifiedBy>Jessica Barrowclough</cp:lastModifiedBy>
  <cp:revision>44</cp:revision>
  <dcterms:created xsi:type="dcterms:W3CDTF">2020-11-24T16:14:42Z</dcterms:created>
  <dcterms:modified xsi:type="dcterms:W3CDTF">2022-05-06T13:25:30Z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0x0101001037BACC16B968428F0D5D32542C76D9</vt:lpwstr>
  </property>
</Properties>
</file>